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26" r:id="rId2"/>
    <p:sldId id="447" r:id="rId3"/>
    <p:sldId id="419" r:id="rId4"/>
    <p:sldId id="418" r:id="rId5"/>
    <p:sldId id="420" r:id="rId6"/>
    <p:sldId id="327" r:id="rId7"/>
    <p:sldId id="328" r:id="rId8"/>
    <p:sldId id="329" r:id="rId9"/>
    <p:sldId id="422" r:id="rId10"/>
    <p:sldId id="332" r:id="rId11"/>
    <p:sldId id="446" r:id="rId12"/>
    <p:sldId id="448" r:id="rId13"/>
    <p:sldId id="454" r:id="rId14"/>
    <p:sldId id="455" r:id="rId15"/>
    <p:sldId id="449" r:id="rId16"/>
    <p:sldId id="450" r:id="rId17"/>
    <p:sldId id="452" r:id="rId18"/>
    <p:sldId id="451" r:id="rId19"/>
    <p:sldId id="458" r:id="rId20"/>
    <p:sldId id="460" r:id="rId21"/>
    <p:sldId id="461" r:id="rId22"/>
    <p:sldId id="459" r:id="rId23"/>
    <p:sldId id="462" r:id="rId24"/>
    <p:sldId id="463" r:id="rId25"/>
    <p:sldId id="464" r:id="rId26"/>
    <p:sldId id="465" r:id="rId27"/>
    <p:sldId id="466" r:id="rId28"/>
    <p:sldId id="4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2" autoAdjust="0"/>
    <p:restoredTop sz="94660"/>
  </p:normalViewPr>
  <p:slideViewPr>
    <p:cSldViewPr snapToGrid="0">
      <p:cViewPr varScale="1">
        <p:scale>
          <a:sx n="72" d="100"/>
          <a:sy n="72" d="100"/>
        </p:scale>
        <p:origin x="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B9332-D0FC-4E7D-8A49-B55586DB534B}"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FEEAC-4C8E-462D-961B-5D38624EB034}" type="slidenum">
              <a:rPr lang="en-US" smtClean="0"/>
              <a:t>‹#›</a:t>
            </a:fld>
            <a:endParaRPr lang="en-US"/>
          </a:p>
        </p:txBody>
      </p:sp>
    </p:spTree>
    <p:extLst>
      <p:ext uri="{BB962C8B-B14F-4D97-AF65-F5344CB8AC3E}">
        <p14:creationId xmlns:p14="http://schemas.microsoft.com/office/powerpoint/2010/main" val="315529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D7AB018-72DA-4944-81B9-96C5D1D2A538}" type="slidenum">
              <a:rPr lang="en-US" smtClean="0"/>
              <a:pPr>
                <a:defRPr/>
              </a:pPr>
              <a:t>6</a:t>
            </a:fld>
            <a:endParaRPr lang="en-US"/>
          </a:p>
        </p:txBody>
      </p:sp>
    </p:spTree>
    <p:extLst>
      <p:ext uri="{BB962C8B-B14F-4D97-AF65-F5344CB8AC3E}">
        <p14:creationId xmlns:p14="http://schemas.microsoft.com/office/powerpoint/2010/main" val="41244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Date Placeholder 11"/>
          <p:cNvSpPr>
            <a:spLocks noGrp="1"/>
          </p:cNvSpPr>
          <p:nvPr>
            <p:ph type="dt" sz="half" idx="14"/>
          </p:nvPr>
        </p:nvSpPr>
        <p:spPr/>
        <p:txBody>
          <a:bodyPr/>
          <a:lstStyle/>
          <a:p>
            <a:pPr>
              <a:defRPr/>
            </a:pPr>
            <a:fld id="{7960B90D-45FF-47D5-B7DA-2682E4B80CA3}" type="datetimeFigureOut">
              <a:rPr lang="en-US" smtClean="0"/>
              <a:pPr>
                <a:defRPr/>
              </a:pPr>
              <a:t>9/13/2022</a:t>
            </a:fld>
            <a:endParaRPr lang="en-US"/>
          </a:p>
        </p:txBody>
      </p:sp>
      <p:sp>
        <p:nvSpPr>
          <p:cNvPr id="13" name="Footer Placeholder 12"/>
          <p:cNvSpPr>
            <a:spLocks noGrp="1"/>
          </p:cNvSpPr>
          <p:nvPr>
            <p:ph type="ftr" sz="quarter" idx="15"/>
          </p:nvPr>
        </p:nvSpPr>
        <p:spPr/>
        <p:txBody>
          <a:bodyPr/>
          <a:lstStyle/>
          <a:p>
            <a:pPr>
              <a:defRPr/>
            </a:pPr>
            <a:endParaRPr lang="en-US"/>
          </a:p>
        </p:txBody>
      </p:sp>
      <p:sp>
        <p:nvSpPr>
          <p:cNvPr id="14" name="Slide Number Placeholder 13"/>
          <p:cNvSpPr>
            <a:spLocks noGrp="1"/>
          </p:cNvSpPr>
          <p:nvPr>
            <p:ph type="sldNum" sz="quarter" idx="16"/>
          </p:nvPr>
        </p:nvSpPr>
        <p:spPr/>
        <p:txBody>
          <a:bodyPr/>
          <a:lstStyle/>
          <a:p>
            <a:pPr>
              <a:defRPr/>
            </a:pPr>
            <a:fld id="{A2715C6E-C734-4ABE-B6DD-E33DC0C6B13F}" type="slidenum">
              <a:rPr lang="en-US" smtClean="0"/>
              <a:pPr>
                <a:defRPr/>
              </a:pPr>
              <a:t>‹#›</a:t>
            </a:fld>
            <a:endParaRPr lang="en-US"/>
          </a:p>
        </p:txBody>
      </p:sp>
      <p:sp>
        <p:nvSpPr>
          <p:cNvPr id="15" name="TextBox 14">
            <a:hlinkClick r:id="rId2" action="ppaction://hlinksldjump"/>
          </p:cNvPr>
          <p:cNvSpPr txBox="1"/>
          <p:nvPr userDrawn="1"/>
        </p:nvSpPr>
        <p:spPr>
          <a:xfrm>
            <a:off x="10972800" y="1"/>
            <a:ext cx="1219200" cy="30777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kern="1200" dirty="0">
                <a:solidFill>
                  <a:schemeClr val="dk1"/>
                </a:solidFill>
                <a:effectLst/>
                <a:latin typeface="+mn-lt"/>
                <a:ea typeface="+mn-ea"/>
                <a:cs typeface="+mn-cs"/>
                <a:hlinkClick r:id="rId2" action="ppaction://hlinksldjump"/>
              </a:rPr>
              <a:t>Contents</a:t>
            </a:r>
            <a:endParaRPr lang="en-US" sz="1400" b="1" dirty="0"/>
          </a:p>
        </p:txBody>
      </p:sp>
      <p:sp>
        <p:nvSpPr>
          <p:cNvPr id="17" name="TextBox 16"/>
          <p:cNvSpPr txBox="1"/>
          <p:nvPr userDrawn="1"/>
        </p:nvSpPr>
        <p:spPr>
          <a:xfrm>
            <a:off x="0" y="16626"/>
            <a:ext cx="3700835" cy="30777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dirty="0"/>
              <a:t>Moving Boundary Solver tutorial</a:t>
            </a:r>
          </a:p>
        </p:txBody>
      </p:sp>
    </p:spTree>
    <p:extLst>
      <p:ext uri="{BB962C8B-B14F-4D97-AF65-F5344CB8AC3E}">
        <p14:creationId xmlns:p14="http://schemas.microsoft.com/office/powerpoint/2010/main" val="2079752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B5EED8-67BF-4C94-B1ED-BD98E68DAE6C}"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B7B06A-E776-4DE6-A20D-D388C2109D19}" type="slidenum">
              <a:rPr lang="en-US"/>
              <a:pPr>
                <a:defRPr/>
              </a:pPr>
              <a:t>‹#›</a:t>
            </a:fld>
            <a:endParaRPr lang="en-US"/>
          </a:p>
        </p:txBody>
      </p:sp>
    </p:spTree>
    <p:extLst>
      <p:ext uri="{BB962C8B-B14F-4D97-AF65-F5344CB8AC3E}">
        <p14:creationId xmlns:p14="http://schemas.microsoft.com/office/powerpoint/2010/main" val="2353462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EFB218-E58F-4C1C-9C4A-92C51A2EDF56}"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186280-100D-4B9C-A018-14F769481CBB}" type="slidenum">
              <a:rPr lang="en-US"/>
              <a:pPr>
                <a:defRPr/>
              </a:pPr>
              <a:t>‹#›</a:t>
            </a:fld>
            <a:endParaRPr lang="en-US"/>
          </a:p>
        </p:txBody>
      </p:sp>
    </p:spTree>
    <p:extLst>
      <p:ext uri="{BB962C8B-B14F-4D97-AF65-F5344CB8AC3E}">
        <p14:creationId xmlns:p14="http://schemas.microsoft.com/office/powerpoint/2010/main" val="1364696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503E80B-2794-427D-B623-F45B23744932}"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B2CDA9-6E73-460C-B1D3-C12EA6A1C413}" type="slidenum">
              <a:rPr lang="en-US"/>
              <a:pPr>
                <a:defRPr/>
              </a:pPr>
              <a:t>‹#›</a:t>
            </a:fld>
            <a:endParaRPr lang="en-US"/>
          </a:p>
        </p:txBody>
      </p:sp>
    </p:spTree>
    <p:extLst>
      <p:ext uri="{BB962C8B-B14F-4D97-AF65-F5344CB8AC3E}">
        <p14:creationId xmlns:p14="http://schemas.microsoft.com/office/powerpoint/2010/main" val="231053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AEE6E4E-6BAF-4B35-89FD-079905D6C7EF}"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774C81-D6D5-47DB-9463-BB0D74EDDCBE}" type="slidenum">
              <a:rPr lang="en-US"/>
              <a:pPr>
                <a:defRPr/>
              </a:pPr>
              <a:t>‹#›</a:t>
            </a:fld>
            <a:endParaRPr lang="en-US"/>
          </a:p>
        </p:txBody>
      </p:sp>
    </p:spTree>
    <p:extLst>
      <p:ext uri="{BB962C8B-B14F-4D97-AF65-F5344CB8AC3E}">
        <p14:creationId xmlns:p14="http://schemas.microsoft.com/office/powerpoint/2010/main" val="322612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5F751AD-665A-44D2-A7A0-79D58BA106EC}"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309BE6-39A2-46FE-9738-A9934E973F03}" type="slidenum">
              <a:rPr lang="en-US"/>
              <a:pPr>
                <a:defRPr/>
              </a:pPr>
              <a:t>‹#›</a:t>
            </a:fld>
            <a:endParaRPr lang="en-US"/>
          </a:p>
        </p:txBody>
      </p:sp>
    </p:spTree>
    <p:extLst>
      <p:ext uri="{BB962C8B-B14F-4D97-AF65-F5344CB8AC3E}">
        <p14:creationId xmlns:p14="http://schemas.microsoft.com/office/powerpoint/2010/main" val="232971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986E1F1-92D4-44FF-B65E-ED3BC118BADE}"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99B287F-A204-432E-89DB-78BC1708D083}" type="slidenum">
              <a:rPr lang="en-US"/>
              <a:pPr>
                <a:defRPr/>
              </a:pPr>
              <a:t>‹#›</a:t>
            </a:fld>
            <a:endParaRPr lang="en-US"/>
          </a:p>
        </p:txBody>
      </p:sp>
    </p:spTree>
    <p:extLst>
      <p:ext uri="{BB962C8B-B14F-4D97-AF65-F5344CB8AC3E}">
        <p14:creationId xmlns:p14="http://schemas.microsoft.com/office/powerpoint/2010/main" val="3142678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D77DF0B-1F3D-4254-B0A3-11A8EBA25B8B}" type="datetimeFigureOut">
              <a:rPr lang="en-US"/>
              <a:pPr>
                <a:defRPr/>
              </a:pPr>
              <a:t>9/13/2022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C453F60-A64B-4AE5-B51C-8D8CC07EC322}" type="slidenum">
              <a:rPr lang="en-US"/>
              <a:pPr>
                <a:defRPr/>
              </a:pPr>
              <a:t>‹#›</a:t>
            </a:fld>
            <a:endParaRPr lang="en-US"/>
          </a:p>
        </p:txBody>
      </p:sp>
    </p:spTree>
    <p:extLst>
      <p:ext uri="{BB962C8B-B14F-4D97-AF65-F5344CB8AC3E}">
        <p14:creationId xmlns:p14="http://schemas.microsoft.com/office/powerpoint/2010/main" val="325797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5F07E40-0D2C-4D87-A572-B69DBFE89E16}" type="datetimeFigureOut">
              <a:rPr lang="en-US"/>
              <a:pPr>
                <a:defRPr/>
              </a:pPr>
              <a:t>9/13/2022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03BF182-7299-4E73-A6A4-9FFCC54C3208}" type="slidenum">
              <a:rPr lang="en-US"/>
              <a:pPr>
                <a:defRPr/>
              </a:pPr>
              <a:t>‹#›</a:t>
            </a:fld>
            <a:endParaRPr lang="en-US"/>
          </a:p>
        </p:txBody>
      </p:sp>
    </p:spTree>
    <p:extLst>
      <p:ext uri="{BB962C8B-B14F-4D97-AF65-F5344CB8AC3E}">
        <p14:creationId xmlns:p14="http://schemas.microsoft.com/office/powerpoint/2010/main" val="2078073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FBFE32E-FD40-486E-9AD9-6292C39D8240}"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8026B0-9300-4305-9DF3-FB547953F0B2}" type="slidenum">
              <a:rPr lang="en-US"/>
              <a:pPr>
                <a:defRPr/>
              </a:pPr>
              <a:t>‹#›</a:t>
            </a:fld>
            <a:endParaRPr lang="en-US"/>
          </a:p>
        </p:txBody>
      </p:sp>
    </p:spTree>
    <p:extLst>
      <p:ext uri="{BB962C8B-B14F-4D97-AF65-F5344CB8AC3E}">
        <p14:creationId xmlns:p14="http://schemas.microsoft.com/office/powerpoint/2010/main" val="327507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38A23F-B32F-4409-BF47-2D74BF5202B7}"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9DD654-525D-4846-9D81-76339C6470E7}" type="slidenum">
              <a:rPr lang="en-US"/>
              <a:pPr>
                <a:defRPr/>
              </a:pPr>
              <a:t>‹#›</a:t>
            </a:fld>
            <a:endParaRPr lang="en-US"/>
          </a:p>
        </p:txBody>
      </p:sp>
    </p:spTree>
    <p:extLst>
      <p:ext uri="{BB962C8B-B14F-4D97-AF65-F5344CB8AC3E}">
        <p14:creationId xmlns:p14="http://schemas.microsoft.com/office/powerpoint/2010/main" val="330718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960B90D-45FF-47D5-B7DA-2682E4B80CA3}" type="datetimeFigureOut">
              <a:rPr lang="en-US"/>
              <a:pPr>
                <a:defRPr/>
              </a:pPr>
              <a:t>9/13/2022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2715C6E-C734-4ABE-B6DD-E33DC0C6B13F}" type="slidenum">
              <a:rPr lang="en-US"/>
              <a:pPr>
                <a:defRPr/>
              </a:pPr>
              <a:t>‹#›</a:t>
            </a:fld>
            <a:endParaRPr lang="en-US"/>
          </a:p>
        </p:txBody>
      </p:sp>
    </p:spTree>
    <p:extLst>
      <p:ext uri="{BB962C8B-B14F-4D97-AF65-F5344CB8AC3E}">
        <p14:creationId xmlns:p14="http://schemas.microsoft.com/office/powerpoint/2010/main" val="4141473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0778" y="907267"/>
            <a:ext cx="8002715" cy="5526977"/>
          </a:xfrm>
          <a:prstGeom prst="rect">
            <a:avLst/>
          </a:prstGeom>
        </p:spPr>
      </p:pic>
      <p:sp>
        <p:nvSpPr>
          <p:cNvPr id="3" name="Rectangle 2"/>
          <p:cNvSpPr/>
          <p:nvPr/>
        </p:nvSpPr>
        <p:spPr>
          <a:xfrm>
            <a:off x="5445429" y="1577481"/>
            <a:ext cx="656706"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 name="Rectangle 4"/>
          <p:cNvSpPr/>
          <p:nvPr/>
        </p:nvSpPr>
        <p:spPr>
          <a:xfrm>
            <a:off x="2100777" y="907267"/>
            <a:ext cx="8002715" cy="5526977"/>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p:nvPicPr>
        <p:blipFill rotWithShape="1">
          <a:blip r:embed="rId2"/>
          <a:srcRect l="23167" t="7702" r="849" b="67604"/>
          <a:stretch/>
        </p:blipFill>
        <p:spPr>
          <a:xfrm>
            <a:off x="3984951" y="1353598"/>
            <a:ext cx="6080760" cy="1364847"/>
          </a:xfrm>
          <a:prstGeom prst="rect">
            <a:avLst/>
          </a:prstGeom>
        </p:spPr>
      </p:pic>
      <p:sp>
        <p:nvSpPr>
          <p:cNvPr id="17" name="Rectangle 16"/>
          <p:cNvSpPr/>
          <p:nvPr/>
        </p:nvSpPr>
        <p:spPr>
          <a:xfrm>
            <a:off x="7025331" y="1600935"/>
            <a:ext cx="1265229" cy="39945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p:cNvSpPr txBox="1"/>
          <p:nvPr/>
        </p:nvSpPr>
        <p:spPr>
          <a:xfrm>
            <a:off x="2410553" y="2439797"/>
            <a:ext cx="7370894" cy="86177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Select </a:t>
            </a:r>
            <a:r>
              <a:rPr lang="en-US" sz="1400" dirty="0"/>
              <a:t>“Specifications” to define the initial distribution of </a:t>
            </a:r>
            <a:r>
              <a:rPr lang="en-US" sz="1400" dirty="0" err="1"/>
              <a:t>dex</a:t>
            </a:r>
            <a:r>
              <a:rPr lang="en-US" sz="1400" dirty="0"/>
              <a:t>.  Type the Boolean expression shown either by replacing the </a:t>
            </a:r>
            <a:r>
              <a:rPr lang="en-US" dirty="0"/>
              <a:t>text directly in the </a:t>
            </a:r>
            <a:r>
              <a:rPr lang="en-US" sz="1400" dirty="0"/>
              <a:t>Initial Condition box, or type in the “Expression” box in the properties pane below.  </a:t>
            </a:r>
          </a:p>
        </p:txBody>
      </p:sp>
      <p:pic>
        <p:nvPicPr>
          <p:cNvPr id="12" name="Picture 11"/>
          <p:cNvPicPr>
            <a:picLocks noChangeAspect="1"/>
          </p:cNvPicPr>
          <p:nvPr/>
        </p:nvPicPr>
        <p:blipFill rotWithShape="1">
          <a:blip r:embed="rId2"/>
          <a:srcRect l="52568" t="79072" r="2084" b="14207"/>
          <a:stretch/>
        </p:blipFill>
        <p:spPr>
          <a:xfrm>
            <a:off x="6284596" y="5261931"/>
            <a:ext cx="3629025" cy="371475"/>
          </a:xfrm>
          <a:prstGeom prst="rect">
            <a:avLst/>
          </a:prstGeom>
        </p:spPr>
      </p:pic>
      <p:sp>
        <p:nvSpPr>
          <p:cNvPr id="18" name="Rectangle 17"/>
          <p:cNvSpPr/>
          <p:nvPr/>
        </p:nvSpPr>
        <p:spPr>
          <a:xfrm>
            <a:off x="6273444" y="5242414"/>
            <a:ext cx="3629025" cy="402142"/>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a:spLocks noChangeArrowheads="1"/>
          </p:cNvSpPr>
          <p:nvPr/>
        </p:nvSpPr>
        <p:spPr bwMode="auto">
          <a:xfrm>
            <a:off x="2345167" y="4099291"/>
            <a:ext cx="6469568" cy="1200329"/>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A Boolean expression evaluates as 1.0 when true and 0 when false.  The expression defines the concentration of </a:t>
            </a:r>
            <a:r>
              <a:rPr lang="en-US" i="1" dirty="0" err="1">
                <a:solidFill>
                  <a:schemeClr val="dk1"/>
                </a:solidFill>
              </a:rPr>
              <a:t>dex</a:t>
            </a:r>
            <a:r>
              <a:rPr lang="en-US" i="1" dirty="0">
                <a:solidFill>
                  <a:schemeClr val="dk1"/>
                </a:solidFill>
              </a:rPr>
              <a:t> as 10 µM when x is less than -2.5 OR greater than 2.5, OR when y is less than -2.5  OR when y is greater than 2.5); otherwise, the value is 0.   </a:t>
            </a:r>
          </a:p>
        </p:txBody>
      </p:sp>
      <p:pic>
        <p:nvPicPr>
          <p:cNvPr id="13" name="Picture 12">
            <a:extLst>
              <a:ext uri="{FF2B5EF4-FFF2-40B4-BE49-F238E27FC236}">
                <a16:creationId xmlns:a16="http://schemas.microsoft.com/office/drawing/2014/main" id="{5742CBBF-DC18-FC6D-1B54-C509B1689FF2}"/>
              </a:ext>
            </a:extLst>
          </p:cNvPr>
          <p:cNvPicPr>
            <a:picLocks noChangeAspect="1"/>
          </p:cNvPicPr>
          <p:nvPr/>
        </p:nvPicPr>
        <p:blipFill rotWithShape="1">
          <a:blip r:embed="rId2"/>
          <a:srcRect l="32596" t="4123" r="56431" b="91879"/>
          <a:stretch/>
        </p:blipFill>
        <p:spPr>
          <a:xfrm>
            <a:off x="4701765" y="1150775"/>
            <a:ext cx="878186" cy="220929"/>
          </a:xfrm>
          <a:prstGeom prst="rect">
            <a:avLst/>
          </a:prstGeom>
        </p:spPr>
      </p:pic>
      <p:sp>
        <p:nvSpPr>
          <p:cNvPr id="16" name="Rectangle 15"/>
          <p:cNvSpPr/>
          <p:nvPr/>
        </p:nvSpPr>
        <p:spPr>
          <a:xfrm>
            <a:off x="4690589" y="1130967"/>
            <a:ext cx="878186"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480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09356" y="873590"/>
            <a:ext cx="8455152" cy="5447348"/>
          </a:xfrm>
          <a:prstGeom prst="rect">
            <a:avLst/>
          </a:prstGeom>
        </p:spPr>
      </p:pic>
      <p:sp>
        <p:nvSpPr>
          <p:cNvPr id="9" name="Rectangle 8"/>
          <p:cNvSpPr/>
          <p:nvPr/>
        </p:nvSpPr>
        <p:spPr>
          <a:xfrm>
            <a:off x="1909356" y="873590"/>
            <a:ext cx="8455152" cy="564357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p:cNvSpPr txBox="1"/>
          <p:nvPr/>
        </p:nvSpPr>
        <p:spPr>
          <a:xfrm>
            <a:off x="2693750" y="1275950"/>
            <a:ext cx="3156379"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solidFill>
                  <a:srgbClr val="000000"/>
                </a:solidFill>
                <a:cs typeface="Arial" charset="0"/>
              </a:rPr>
              <a:t>Select the Time Point using the slider.  </a:t>
            </a:r>
          </a:p>
        </p:txBody>
      </p:sp>
      <p:sp>
        <p:nvSpPr>
          <p:cNvPr id="15" name="TextBox 14"/>
          <p:cNvSpPr txBox="1"/>
          <p:nvPr/>
        </p:nvSpPr>
        <p:spPr>
          <a:xfrm>
            <a:off x="3501316" y="2026254"/>
            <a:ext cx="4006065"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solidFill>
                  <a:srgbClr val="000000"/>
                </a:solidFill>
                <a:cs typeface="Arial" charset="0"/>
              </a:rPr>
              <a:t>Select the range for the </a:t>
            </a:r>
            <a:r>
              <a:rPr lang="en-US" sz="1400" dirty="0" err="1">
                <a:solidFill>
                  <a:srgbClr val="000000"/>
                </a:solidFill>
                <a:cs typeface="Arial" charset="0"/>
              </a:rPr>
              <a:t>BlueRed</a:t>
            </a:r>
            <a:r>
              <a:rPr lang="en-US" sz="1400" dirty="0">
                <a:solidFill>
                  <a:srgbClr val="000000"/>
                </a:solidFill>
                <a:cs typeface="Arial" charset="0"/>
              </a:rPr>
              <a:t> or Gray color map.  By default it is automatically set to the Max and Min at that time point</a:t>
            </a:r>
          </a:p>
        </p:txBody>
      </p:sp>
      <p:pic>
        <p:nvPicPr>
          <p:cNvPr id="20" name="Picture 19"/>
          <p:cNvPicPr>
            <a:picLocks noChangeAspect="1"/>
          </p:cNvPicPr>
          <p:nvPr/>
        </p:nvPicPr>
        <p:blipFill rotWithShape="1">
          <a:blip r:embed="rId2"/>
          <a:srcRect l="2053" t="13311" r="80961" b="42451"/>
          <a:stretch/>
        </p:blipFill>
        <p:spPr>
          <a:xfrm>
            <a:off x="1979385" y="1618617"/>
            <a:ext cx="1436200" cy="2409825"/>
          </a:xfrm>
          <a:prstGeom prst="rect">
            <a:avLst/>
          </a:prstGeom>
        </p:spPr>
      </p:pic>
      <p:pic>
        <p:nvPicPr>
          <p:cNvPr id="21" name="Picture 20"/>
          <p:cNvPicPr>
            <a:picLocks noChangeAspect="1"/>
          </p:cNvPicPr>
          <p:nvPr/>
        </p:nvPicPr>
        <p:blipFill rotWithShape="1">
          <a:blip r:embed="rId2"/>
          <a:srcRect l="2053" t="58248" r="81806" b="31376"/>
          <a:stretch/>
        </p:blipFill>
        <p:spPr>
          <a:xfrm>
            <a:off x="1999341" y="4316331"/>
            <a:ext cx="1364762" cy="565225"/>
          </a:xfrm>
          <a:prstGeom prst="rect">
            <a:avLst/>
          </a:prstGeom>
        </p:spPr>
      </p:pic>
      <p:sp>
        <p:nvSpPr>
          <p:cNvPr id="12" name="TextBox 11"/>
          <p:cNvSpPr txBox="1"/>
          <p:nvPr/>
        </p:nvSpPr>
        <p:spPr>
          <a:xfrm>
            <a:off x="1868811" y="4005928"/>
            <a:ext cx="2228718"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solidFill>
                  <a:srgbClr val="000000"/>
                </a:solidFill>
                <a:cs typeface="Arial" charset="0"/>
              </a:rPr>
              <a:t>Select the Variable to view</a:t>
            </a:r>
          </a:p>
        </p:txBody>
      </p:sp>
      <p:cxnSp>
        <p:nvCxnSpPr>
          <p:cNvPr id="16" name="Straight Arrow Connector 15"/>
          <p:cNvCxnSpPr>
            <a:stCxn id="11" idx="2"/>
          </p:cNvCxnSpPr>
          <p:nvPr/>
        </p:nvCxnSpPr>
        <p:spPr>
          <a:xfrm flipH="1">
            <a:off x="2730693" y="1583726"/>
            <a:ext cx="1541247" cy="61115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E4EC340A-80ED-64FB-BC24-BB5DA5BA9F9C}"/>
              </a:ext>
            </a:extLst>
          </p:cNvPr>
          <p:cNvPicPr>
            <a:picLocks noChangeAspect="1"/>
          </p:cNvPicPr>
          <p:nvPr/>
        </p:nvPicPr>
        <p:blipFill>
          <a:blip r:embed="rId3"/>
          <a:stretch>
            <a:fillRect/>
          </a:stretch>
        </p:blipFill>
        <p:spPr>
          <a:xfrm>
            <a:off x="7812754" y="1826187"/>
            <a:ext cx="1604486" cy="2611954"/>
          </a:xfrm>
          <a:prstGeom prst="rect">
            <a:avLst/>
          </a:prstGeom>
        </p:spPr>
      </p:pic>
      <p:cxnSp>
        <p:nvCxnSpPr>
          <p:cNvPr id="17" name="Straight Arrow Connector 16"/>
          <p:cNvCxnSpPr/>
          <p:nvPr/>
        </p:nvCxnSpPr>
        <p:spPr>
          <a:xfrm>
            <a:off x="7507382" y="2395587"/>
            <a:ext cx="471585" cy="17076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723AC9E0-931E-C2AA-80A5-571FC0A80166}"/>
              </a:ext>
            </a:extLst>
          </p:cNvPr>
          <p:cNvSpPr txBox="1">
            <a:spLocks noChangeArrowheads="1"/>
          </p:cNvSpPr>
          <p:nvPr/>
        </p:nvSpPr>
        <p:spPr bwMode="auto">
          <a:xfrm>
            <a:off x="2994953" y="4918539"/>
            <a:ext cx="6469568" cy="646331"/>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Unclick “ Auto range” and set the values in the Max and Min boxes to enforce a constant range for the entire time course.</a:t>
            </a:r>
          </a:p>
        </p:txBody>
      </p:sp>
    </p:spTree>
    <p:extLst>
      <p:ext uri="{BB962C8B-B14F-4D97-AF65-F5344CB8AC3E}">
        <p14:creationId xmlns:p14="http://schemas.microsoft.com/office/powerpoint/2010/main" val="2867652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86273" y="457200"/>
            <a:ext cx="4434133" cy="2920844"/>
          </a:xfrm>
          <a:prstGeom prst="rect">
            <a:avLst/>
          </a:prstGeom>
        </p:spPr>
      </p:pic>
      <p:pic>
        <p:nvPicPr>
          <p:cNvPr id="4" name="Picture 3"/>
          <p:cNvPicPr>
            <a:picLocks noChangeAspect="1"/>
          </p:cNvPicPr>
          <p:nvPr/>
        </p:nvPicPr>
        <p:blipFill>
          <a:blip r:embed="rId3"/>
          <a:stretch>
            <a:fillRect/>
          </a:stretch>
        </p:blipFill>
        <p:spPr>
          <a:xfrm>
            <a:off x="4229100" y="2657476"/>
            <a:ext cx="3318986" cy="2368201"/>
          </a:xfrm>
          <a:prstGeom prst="rect">
            <a:avLst/>
          </a:prstGeom>
        </p:spPr>
      </p:pic>
      <p:pic>
        <p:nvPicPr>
          <p:cNvPr id="6" name="Picture 5"/>
          <p:cNvPicPr>
            <a:picLocks noChangeAspect="1"/>
          </p:cNvPicPr>
          <p:nvPr/>
        </p:nvPicPr>
        <p:blipFill>
          <a:blip r:embed="rId4"/>
          <a:stretch>
            <a:fillRect/>
          </a:stretch>
        </p:blipFill>
        <p:spPr>
          <a:xfrm>
            <a:off x="7055113" y="4392189"/>
            <a:ext cx="3351848" cy="2359438"/>
          </a:xfrm>
          <a:prstGeom prst="rect">
            <a:avLst/>
          </a:prstGeom>
        </p:spPr>
      </p:pic>
      <p:cxnSp>
        <p:nvCxnSpPr>
          <p:cNvPr id="7" name="Straight Arrow Connector 6">
            <a:extLst>
              <a:ext uri="{FF2B5EF4-FFF2-40B4-BE49-F238E27FC236}">
                <a16:creationId xmlns:a16="http://schemas.microsoft.com/office/drawing/2014/main" id="{C93A16CF-6505-6374-4B6A-22C59B6F8941}"/>
              </a:ext>
            </a:extLst>
          </p:cNvPr>
          <p:cNvCxnSpPr>
            <a:cxnSpLocks/>
          </p:cNvCxnSpPr>
          <p:nvPr/>
        </p:nvCxnSpPr>
        <p:spPr>
          <a:xfrm>
            <a:off x="1829214" y="1004341"/>
            <a:ext cx="566921" cy="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6194F195-BFED-D12C-C980-4450A0050A85}"/>
              </a:ext>
            </a:extLst>
          </p:cNvPr>
          <p:cNvCxnSpPr>
            <a:cxnSpLocks/>
          </p:cNvCxnSpPr>
          <p:nvPr/>
        </p:nvCxnSpPr>
        <p:spPr>
          <a:xfrm>
            <a:off x="3752120" y="3275612"/>
            <a:ext cx="566921" cy="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E6CAB13-0D6C-EE11-8615-DC4389921F8E}"/>
              </a:ext>
            </a:extLst>
          </p:cNvPr>
          <p:cNvCxnSpPr>
            <a:cxnSpLocks/>
          </p:cNvCxnSpPr>
          <p:nvPr/>
        </p:nvCxnSpPr>
        <p:spPr>
          <a:xfrm>
            <a:off x="6681713" y="5367001"/>
            <a:ext cx="566921" cy="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D27EDEF1-11FB-F0AD-661F-AC86ADFDFB0D}"/>
              </a:ext>
            </a:extLst>
          </p:cNvPr>
          <p:cNvSpPr txBox="1">
            <a:spLocks noChangeArrowheads="1"/>
          </p:cNvSpPr>
          <p:nvPr/>
        </p:nvSpPr>
        <p:spPr bwMode="auto">
          <a:xfrm>
            <a:off x="7055113" y="1511704"/>
            <a:ext cx="3234784" cy="1477328"/>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The data Range (Min-Max) had Auto range selected for these images, so the color scale is different at each time point.</a:t>
            </a:r>
          </a:p>
        </p:txBody>
      </p:sp>
    </p:spTree>
    <p:extLst>
      <p:ext uri="{BB962C8B-B14F-4D97-AF65-F5344CB8AC3E}">
        <p14:creationId xmlns:p14="http://schemas.microsoft.com/office/powerpoint/2010/main" val="412693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4625" y="1029085"/>
            <a:ext cx="7264337" cy="4839272"/>
          </a:xfrm>
          <a:prstGeom prst="rect">
            <a:avLst/>
          </a:prstGeom>
        </p:spPr>
      </p:pic>
      <p:sp>
        <p:nvSpPr>
          <p:cNvPr id="7" name="Rectangle 6"/>
          <p:cNvSpPr/>
          <p:nvPr/>
        </p:nvSpPr>
        <p:spPr>
          <a:xfrm>
            <a:off x="2551130" y="1029085"/>
            <a:ext cx="7382983" cy="483927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pic>
        <p:nvPicPr>
          <p:cNvPr id="8" name="Picture 7"/>
          <p:cNvPicPr>
            <a:picLocks noChangeAspect="1"/>
          </p:cNvPicPr>
          <p:nvPr/>
        </p:nvPicPr>
        <p:blipFill rotWithShape="1">
          <a:blip r:embed="rId2"/>
          <a:srcRect l="2088" t="10122" r="85141" b="84642"/>
          <a:stretch/>
        </p:blipFill>
        <p:spPr>
          <a:xfrm>
            <a:off x="2764508" y="1516566"/>
            <a:ext cx="927735" cy="253366"/>
          </a:xfrm>
          <a:prstGeom prst="rect">
            <a:avLst/>
          </a:prstGeom>
        </p:spPr>
      </p:pic>
      <p:pic>
        <p:nvPicPr>
          <p:cNvPr id="9" name="Picture 8"/>
          <p:cNvPicPr>
            <a:picLocks noChangeAspect="1"/>
          </p:cNvPicPr>
          <p:nvPr/>
        </p:nvPicPr>
        <p:blipFill rotWithShape="1">
          <a:blip r:embed="rId2"/>
          <a:srcRect l="7752" t="1257" r="83598" b="94406"/>
          <a:stretch/>
        </p:blipFill>
        <p:spPr>
          <a:xfrm>
            <a:off x="3151901" y="1083878"/>
            <a:ext cx="628352" cy="209902"/>
          </a:xfrm>
          <a:prstGeom prst="rect">
            <a:avLst/>
          </a:prstGeom>
        </p:spPr>
      </p:pic>
      <p:sp>
        <p:nvSpPr>
          <p:cNvPr id="10" name="TextBox 9"/>
          <p:cNvSpPr txBox="1"/>
          <p:nvPr/>
        </p:nvSpPr>
        <p:spPr>
          <a:xfrm>
            <a:off x="1793649" y="3145566"/>
            <a:ext cx="6747256"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Use the “Export Data” functions to help analyze the results.  From the drop down menu of export formats, select either “HDF5 files” or “Nearly Raw Raster Data (</a:t>
            </a:r>
            <a:r>
              <a:rPr lang="en-US" sz="1400" dirty="0" err="1">
                <a:solidFill>
                  <a:srgbClr val="000000"/>
                </a:solidFill>
                <a:latin typeface="Calibri"/>
                <a:cs typeface="Arial" charset="0"/>
              </a:rPr>
              <a:t>nrrd</a:t>
            </a:r>
            <a:r>
              <a:rPr lang="en-US" sz="1400" dirty="0">
                <a:solidFill>
                  <a:srgbClr val="000000"/>
                </a:solidFill>
                <a:latin typeface="Calibri"/>
                <a:cs typeface="Arial" charset="0"/>
              </a:rPr>
              <a:t>)” to output a time sequence of the concentration data as floating point values.  </a:t>
            </a:r>
          </a:p>
        </p:txBody>
      </p:sp>
      <p:cxnSp>
        <p:nvCxnSpPr>
          <p:cNvPr id="11" name="Straight Arrow Connector 10"/>
          <p:cNvCxnSpPr/>
          <p:nvPr/>
        </p:nvCxnSpPr>
        <p:spPr>
          <a:xfrm flipV="1">
            <a:off x="2075913" y="1293780"/>
            <a:ext cx="1327150" cy="185178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10" idx="0"/>
          </p:cNvCxnSpPr>
          <p:nvPr/>
        </p:nvCxnSpPr>
        <p:spPr>
          <a:xfrm flipV="1">
            <a:off x="5167277" y="2687506"/>
            <a:ext cx="0" cy="45806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BC48C805-29BB-34E0-9742-51C6C4A80E44}"/>
              </a:ext>
            </a:extLst>
          </p:cNvPr>
          <p:cNvPicPr>
            <a:picLocks noChangeAspect="1"/>
          </p:cNvPicPr>
          <p:nvPr/>
        </p:nvPicPr>
        <p:blipFill rotWithShape="1">
          <a:blip r:embed="rId3"/>
          <a:srcRect l="-2565" t="-3755" r="1190" b="3437"/>
          <a:stretch/>
        </p:blipFill>
        <p:spPr>
          <a:xfrm>
            <a:off x="3592927" y="1486587"/>
            <a:ext cx="5110096" cy="1435635"/>
          </a:xfrm>
          <a:prstGeom prst="rect">
            <a:avLst/>
          </a:prstGeom>
        </p:spPr>
      </p:pic>
    </p:spTree>
    <p:extLst>
      <p:ext uri="{BB962C8B-B14F-4D97-AF65-F5344CB8AC3E}">
        <p14:creationId xmlns:p14="http://schemas.microsoft.com/office/powerpoint/2010/main" val="183725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BF13F6-8A0C-E818-4A24-65F778158E61}"/>
              </a:ext>
            </a:extLst>
          </p:cNvPr>
          <p:cNvPicPr>
            <a:picLocks noChangeAspect="1"/>
          </p:cNvPicPr>
          <p:nvPr/>
        </p:nvPicPr>
        <p:blipFill rotWithShape="1">
          <a:blip r:embed="rId2"/>
          <a:srcRect l="1133" b="2024"/>
          <a:stretch/>
        </p:blipFill>
        <p:spPr>
          <a:xfrm>
            <a:off x="2387109" y="1039774"/>
            <a:ext cx="7382984" cy="5300663"/>
          </a:xfrm>
          <a:prstGeom prst="rect">
            <a:avLst/>
          </a:prstGeom>
        </p:spPr>
      </p:pic>
      <p:sp>
        <p:nvSpPr>
          <p:cNvPr id="7" name="Rectangle 6"/>
          <p:cNvSpPr/>
          <p:nvPr/>
        </p:nvSpPr>
        <p:spPr>
          <a:xfrm>
            <a:off x="2367740" y="1016239"/>
            <a:ext cx="7382983" cy="5324197"/>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0" name="TextBox 9"/>
          <p:cNvSpPr txBox="1"/>
          <p:nvPr/>
        </p:nvSpPr>
        <p:spPr>
          <a:xfrm>
            <a:off x="4827481" y="1217187"/>
            <a:ext cx="4748473"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Select the Species to export (there is only one in this model).</a:t>
            </a:r>
          </a:p>
          <a:p>
            <a:pPr fontAlgn="base">
              <a:spcBef>
                <a:spcPct val="0"/>
              </a:spcBef>
              <a:spcAft>
                <a:spcPct val="0"/>
              </a:spcAft>
              <a:defRPr/>
            </a:pPr>
            <a:r>
              <a:rPr lang="en-US" sz="1400" dirty="0">
                <a:solidFill>
                  <a:srgbClr val="000000"/>
                </a:solidFill>
                <a:latin typeface="Calibri"/>
                <a:cs typeface="Arial" charset="0"/>
              </a:rPr>
              <a:t>Select the Time Interval to Export</a:t>
            </a:r>
          </a:p>
        </p:txBody>
      </p:sp>
      <p:pic>
        <p:nvPicPr>
          <p:cNvPr id="12" name="Picture 11"/>
          <p:cNvPicPr>
            <a:picLocks noChangeAspect="1"/>
          </p:cNvPicPr>
          <p:nvPr/>
        </p:nvPicPr>
        <p:blipFill rotWithShape="1">
          <a:blip r:embed="rId3"/>
          <a:srcRect l="1670" t="17818" r="49635" b="64165"/>
          <a:stretch/>
        </p:blipFill>
        <p:spPr>
          <a:xfrm>
            <a:off x="2465511" y="1886250"/>
            <a:ext cx="3614766" cy="869951"/>
          </a:xfrm>
          <a:prstGeom prst="rect">
            <a:avLst/>
          </a:prstGeom>
        </p:spPr>
      </p:pic>
      <p:pic>
        <p:nvPicPr>
          <p:cNvPr id="13" name="Picture 12"/>
          <p:cNvPicPr>
            <a:picLocks noChangeAspect="1"/>
          </p:cNvPicPr>
          <p:nvPr/>
        </p:nvPicPr>
        <p:blipFill rotWithShape="1">
          <a:blip r:embed="rId3"/>
          <a:srcRect l="50744" t="60690" r="1076" b="20366"/>
          <a:stretch/>
        </p:blipFill>
        <p:spPr>
          <a:xfrm>
            <a:off x="6175528" y="3884988"/>
            <a:ext cx="3512076" cy="914710"/>
          </a:xfrm>
          <a:prstGeom prst="rect">
            <a:avLst/>
          </a:prstGeom>
        </p:spPr>
      </p:pic>
      <p:cxnSp>
        <p:nvCxnSpPr>
          <p:cNvPr id="11" name="Straight Arrow Connector 10"/>
          <p:cNvCxnSpPr>
            <a:cxnSpLocks/>
          </p:cNvCxnSpPr>
          <p:nvPr/>
        </p:nvCxnSpPr>
        <p:spPr>
          <a:xfrm flipH="1">
            <a:off x="2752413" y="1472321"/>
            <a:ext cx="2003890" cy="98217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6756553" y="1774958"/>
            <a:ext cx="342900" cy="235567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83946BBE-6623-79FF-7320-921F781E0FD5}"/>
              </a:ext>
            </a:extLst>
          </p:cNvPr>
          <p:cNvSpPr txBox="1"/>
          <p:nvPr/>
        </p:nvSpPr>
        <p:spPr>
          <a:xfrm>
            <a:off x="2281648" y="603125"/>
            <a:ext cx="1991246"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To export as HDF5 files:</a:t>
            </a:r>
          </a:p>
        </p:txBody>
      </p:sp>
    </p:spTree>
    <p:extLst>
      <p:ext uri="{BB962C8B-B14F-4D97-AF65-F5344CB8AC3E}">
        <p14:creationId xmlns:p14="http://schemas.microsoft.com/office/powerpoint/2010/main" val="144314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BF13F6-8A0C-E818-4A24-65F778158E61}"/>
              </a:ext>
            </a:extLst>
          </p:cNvPr>
          <p:cNvPicPr>
            <a:picLocks noChangeAspect="1"/>
          </p:cNvPicPr>
          <p:nvPr/>
        </p:nvPicPr>
        <p:blipFill rotWithShape="1">
          <a:blip r:embed="rId2"/>
          <a:srcRect l="1133" b="2024"/>
          <a:stretch/>
        </p:blipFill>
        <p:spPr>
          <a:xfrm>
            <a:off x="2409142" y="907572"/>
            <a:ext cx="7382984" cy="5300663"/>
          </a:xfrm>
          <a:prstGeom prst="rect">
            <a:avLst/>
          </a:prstGeom>
        </p:spPr>
      </p:pic>
      <p:sp>
        <p:nvSpPr>
          <p:cNvPr id="7" name="Rectangle 6"/>
          <p:cNvSpPr/>
          <p:nvPr/>
        </p:nvSpPr>
        <p:spPr>
          <a:xfrm>
            <a:off x="2381740" y="884037"/>
            <a:ext cx="7382983" cy="530066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0" name="TextBox 9"/>
          <p:cNvSpPr txBox="1"/>
          <p:nvPr/>
        </p:nvSpPr>
        <p:spPr>
          <a:xfrm>
            <a:off x="3066088" y="1032341"/>
            <a:ext cx="4748473"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Selecting “Start Export” will bring up a HDF5 settings window.  Use the default settings and select “OK” </a:t>
            </a:r>
          </a:p>
        </p:txBody>
      </p:sp>
      <p:pic>
        <p:nvPicPr>
          <p:cNvPr id="22" name="Picture 21">
            <a:extLst>
              <a:ext uri="{FF2B5EF4-FFF2-40B4-BE49-F238E27FC236}">
                <a16:creationId xmlns:a16="http://schemas.microsoft.com/office/drawing/2014/main" id="{B6DA8AD2-2B1A-931D-02FA-329DD7DCAA8C}"/>
              </a:ext>
            </a:extLst>
          </p:cNvPr>
          <p:cNvPicPr>
            <a:picLocks noChangeAspect="1"/>
          </p:cNvPicPr>
          <p:nvPr/>
        </p:nvPicPr>
        <p:blipFill rotWithShape="1">
          <a:blip r:embed="rId3"/>
          <a:srcRect l="703" t="1693" r="1600" b="794"/>
          <a:stretch/>
        </p:blipFill>
        <p:spPr>
          <a:xfrm>
            <a:off x="4425911" y="1680331"/>
            <a:ext cx="2828925" cy="3492276"/>
          </a:xfrm>
          <a:prstGeom prst="rect">
            <a:avLst/>
          </a:prstGeom>
        </p:spPr>
      </p:pic>
    </p:spTree>
    <p:extLst>
      <p:ext uri="{BB962C8B-B14F-4D97-AF65-F5344CB8AC3E}">
        <p14:creationId xmlns:p14="http://schemas.microsoft.com/office/powerpoint/2010/main" val="549051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4817" y="1190725"/>
            <a:ext cx="7289673" cy="4828413"/>
          </a:xfrm>
          <a:prstGeom prst="rect">
            <a:avLst/>
          </a:prstGeom>
        </p:spPr>
      </p:pic>
      <p:sp>
        <p:nvSpPr>
          <p:cNvPr id="7" name="Rectangle 6"/>
          <p:cNvSpPr/>
          <p:nvPr/>
        </p:nvSpPr>
        <p:spPr>
          <a:xfrm>
            <a:off x="2297667" y="1150267"/>
            <a:ext cx="7382983" cy="483927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0" name="TextBox 9"/>
          <p:cNvSpPr txBox="1"/>
          <p:nvPr/>
        </p:nvSpPr>
        <p:spPr>
          <a:xfrm>
            <a:off x="2026327" y="3060519"/>
            <a:ext cx="6747256"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Select the Species to export (there is only one in this model).</a:t>
            </a:r>
          </a:p>
          <a:p>
            <a:pPr fontAlgn="base">
              <a:spcBef>
                <a:spcPct val="0"/>
              </a:spcBef>
              <a:spcAft>
                <a:spcPct val="0"/>
              </a:spcAft>
              <a:defRPr/>
            </a:pPr>
            <a:r>
              <a:rPr lang="en-US" sz="1400" dirty="0">
                <a:solidFill>
                  <a:srgbClr val="000000"/>
                </a:solidFill>
                <a:latin typeface="Calibri"/>
                <a:cs typeface="Arial" charset="0"/>
              </a:rPr>
              <a:t>Select the Time Interval to Export</a:t>
            </a:r>
          </a:p>
        </p:txBody>
      </p:sp>
      <p:cxnSp>
        <p:nvCxnSpPr>
          <p:cNvPr id="18" name="Straight Arrow Connector 17"/>
          <p:cNvCxnSpPr>
            <a:stCxn id="10" idx="0"/>
          </p:cNvCxnSpPr>
          <p:nvPr/>
        </p:nvCxnSpPr>
        <p:spPr>
          <a:xfrm flipV="1">
            <a:off x="4849622" y="2489200"/>
            <a:ext cx="0" cy="45806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2" name="Picture 11"/>
          <p:cNvPicPr>
            <a:picLocks noChangeAspect="1"/>
          </p:cNvPicPr>
          <p:nvPr/>
        </p:nvPicPr>
        <p:blipFill rotWithShape="1">
          <a:blip r:embed="rId2"/>
          <a:srcRect l="1670" t="17818" r="49635" b="64165"/>
          <a:stretch/>
        </p:blipFill>
        <p:spPr>
          <a:xfrm>
            <a:off x="2442071" y="2047712"/>
            <a:ext cx="3549651" cy="869951"/>
          </a:xfrm>
          <a:prstGeom prst="rect">
            <a:avLst/>
          </a:prstGeom>
        </p:spPr>
      </p:pic>
      <p:pic>
        <p:nvPicPr>
          <p:cNvPr id="13" name="Picture 12"/>
          <p:cNvPicPr>
            <a:picLocks noChangeAspect="1"/>
          </p:cNvPicPr>
          <p:nvPr/>
        </p:nvPicPr>
        <p:blipFill rotWithShape="1">
          <a:blip r:embed="rId2"/>
          <a:srcRect l="51413" t="60690" r="1277" b="20411"/>
          <a:stretch/>
        </p:blipFill>
        <p:spPr>
          <a:xfrm>
            <a:off x="6092697" y="4135698"/>
            <a:ext cx="3448704" cy="912553"/>
          </a:xfrm>
          <a:prstGeom prst="rect">
            <a:avLst/>
          </a:prstGeom>
        </p:spPr>
      </p:pic>
      <p:cxnSp>
        <p:nvCxnSpPr>
          <p:cNvPr id="11" name="Straight Arrow Connector 10"/>
          <p:cNvCxnSpPr>
            <a:cxnSpLocks/>
          </p:cNvCxnSpPr>
          <p:nvPr/>
        </p:nvCxnSpPr>
        <p:spPr>
          <a:xfrm flipV="1">
            <a:off x="2155377" y="2682578"/>
            <a:ext cx="750163" cy="39621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5399955" y="3622157"/>
            <a:ext cx="720792" cy="71277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9525EB4-1988-AE35-3A99-F42BC34056EB}"/>
              </a:ext>
            </a:extLst>
          </p:cNvPr>
          <p:cNvSpPr txBox="1"/>
          <p:nvPr/>
        </p:nvSpPr>
        <p:spPr>
          <a:xfrm>
            <a:off x="2208221" y="567886"/>
            <a:ext cx="1991246"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To export as HDF5 files:</a:t>
            </a:r>
          </a:p>
        </p:txBody>
      </p:sp>
    </p:spTree>
    <p:extLst>
      <p:ext uri="{BB962C8B-B14F-4D97-AF65-F5344CB8AC3E}">
        <p14:creationId xmlns:p14="http://schemas.microsoft.com/office/powerpoint/2010/main" val="1264916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82850" y="962027"/>
            <a:ext cx="7282434" cy="5219319"/>
          </a:xfrm>
          <a:prstGeom prst="rect">
            <a:avLst/>
          </a:prstGeom>
        </p:spPr>
      </p:pic>
      <p:sp>
        <p:nvSpPr>
          <p:cNvPr id="7" name="Rectangle 6"/>
          <p:cNvSpPr/>
          <p:nvPr/>
        </p:nvSpPr>
        <p:spPr>
          <a:xfrm>
            <a:off x="2391065" y="978817"/>
            <a:ext cx="7340618" cy="520252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0" name="TextBox 9"/>
          <p:cNvSpPr txBox="1"/>
          <p:nvPr/>
        </p:nvSpPr>
        <p:spPr>
          <a:xfrm>
            <a:off x="2520570" y="1901031"/>
            <a:ext cx="6747256"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Click “Start Export” and an additional dialog box appears with NRRD specific options.  Use the selections shown here, there press “OK”</a:t>
            </a:r>
          </a:p>
        </p:txBody>
      </p:sp>
      <p:cxnSp>
        <p:nvCxnSpPr>
          <p:cNvPr id="11" name="Straight Arrow Connector 10"/>
          <p:cNvCxnSpPr>
            <a:stCxn id="10" idx="0"/>
          </p:cNvCxnSpPr>
          <p:nvPr/>
        </p:nvCxnSpPr>
        <p:spPr>
          <a:xfrm flipV="1">
            <a:off x="5894199" y="1575333"/>
            <a:ext cx="2649347" cy="32569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endCxn id="15" idx="1"/>
          </p:cNvCxnSpPr>
          <p:nvPr/>
        </p:nvCxnSpPr>
        <p:spPr>
          <a:xfrm>
            <a:off x="4218709" y="2424251"/>
            <a:ext cx="916664" cy="115583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rotWithShape="1">
          <a:blip r:embed="rId2"/>
          <a:srcRect l="36797" t="33396" r="42363" b="32659"/>
          <a:stretch/>
        </p:blipFill>
        <p:spPr>
          <a:xfrm>
            <a:off x="5135373" y="2694256"/>
            <a:ext cx="1517650" cy="1771650"/>
          </a:xfrm>
          <a:prstGeom prst="rect">
            <a:avLst/>
          </a:prstGeom>
        </p:spPr>
      </p:pic>
      <p:pic>
        <p:nvPicPr>
          <p:cNvPr id="16" name="Picture 15"/>
          <p:cNvPicPr>
            <a:picLocks noChangeAspect="1"/>
          </p:cNvPicPr>
          <p:nvPr/>
        </p:nvPicPr>
        <p:blipFill rotWithShape="1">
          <a:blip r:embed="rId2"/>
          <a:srcRect l="84475" t="9848" r="2570" b="86376"/>
          <a:stretch/>
        </p:blipFill>
        <p:spPr>
          <a:xfrm>
            <a:off x="8649761" y="1457791"/>
            <a:ext cx="943429" cy="196979"/>
          </a:xfrm>
          <a:prstGeom prst="rect">
            <a:avLst/>
          </a:prstGeom>
        </p:spPr>
      </p:pic>
      <p:pic>
        <p:nvPicPr>
          <p:cNvPr id="19" name="Picture 18"/>
          <p:cNvPicPr>
            <a:picLocks noChangeAspect="1"/>
          </p:cNvPicPr>
          <p:nvPr/>
        </p:nvPicPr>
        <p:blipFill rotWithShape="1">
          <a:blip r:embed="rId2"/>
          <a:srcRect l="267" t="81311" r="-2018" b="-5874"/>
          <a:stretch/>
        </p:blipFill>
        <p:spPr>
          <a:xfrm>
            <a:off x="2482850" y="5225045"/>
            <a:ext cx="7409918" cy="1281999"/>
          </a:xfrm>
          <a:prstGeom prst="rect">
            <a:avLst/>
          </a:prstGeom>
        </p:spPr>
      </p:pic>
      <p:sp>
        <p:nvSpPr>
          <p:cNvPr id="14" name="TextBox 13"/>
          <p:cNvSpPr txBox="1"/>
          <p:nvPr/>
        </p:nvSpPr>
        <p:spPr>
          <a:xfrm>
            <a:off x="1983090" y="4735911"/>
            <a:ext cx="4389442"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Export jobs are saved to the server; when the job is complete you are prompted to save a local file.</a:t>
            </a:r>
          </a:p>
        </p:txBody>
      </p:sp>
      <p:pic>
        <p:nvPicPr>
          <p:cNvPr id="17" name="Picture 16"/>
          <p:cNvPicPr>
            <a:picLocks noChangeAspect="1"/>
          </p:cNvPicPr>
          <p:nvPr/>
        </p:nvPicPr>
        <p:blipFill>
          <a:blip r:embed="rId3"/>
          <a:stretch>
            <a:fillRect/>
          </a:stretch>
        </p:blipFill>
        <p:spPr>
          <a:xfrm>
            <a:off x="6906569" y="4114786"/>
            <a:ext cx="2825115" cy="2065020"/>
          </a:xfrm>
          <a:prstGeom prst="rect">
            <a:avLst/>
          </a:prstGeom>
        </p:spPr>
      </p:pic>
      <p:sp>
        <p:nvSpPr>
          <p:cNvPr id="20" name="Rectangle 19"/>
          <p:cNvSpPr/>
          <p:nvPr/>
        </p:nvSpPr>
        <p:spPr>
          <a:xfrm flipH="1" flipV="1">
            <a:off x="6906565" y="4113245"/>
            <a:ext cx="2825117" cy="208489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21" name="Rectangle 20"/>
          <p:cNvSpPr/>
          <p:nvPr/>
        </p:nvSpPr>
        <p:spPr>
          <a:xfrm flipH="1" flipV="1">
            <a:off x="5168976" y="2649482"/>
            <a:ext cx="1484047" cy="181642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cxnSp>
        <p:nvCxnSpPr>
          <p:cNvPr id="22" name="Straight Arrow Connector 21"/>
          <p:cNvCxnSpPr>
            <a:stCxn id="14" idx="3"/>
          </p:cNvCxnSpPr>
          <p:nvPr/>
        </p:nvCxnSpPr>
        <p:spPr>
          <a:xfrm>
            <a:off x="6372533" y="4997522"/>
            <a:ext cx="1507389" cy="76036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778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82850" y="962027"/>
            <a:ext cx="7282434" cy="5219319"/>
          </a:xfrm>
          <a:prstGeom prst="rect">
            <a:avLst/>
          </a:prstGeom>
        </p:spPr>
      </p:pic>
      <p:sp>
        <p:nvSpPr>
          <p:cNvPr id="7" name="Rectangle 6"/>
          <p:cNvSpPr/>
          <p:nvPr/>
        </p:nvSpPr>
        <p:spPr>
          <a:xfrm>
            <a:off x="2391065" y="978817"/>
            <a:ext cx="7340618" cy="520252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cxnSp>
        <p:nvCxnSpPr>
          <p:cNvPr id="11" name="Straight Arrow Connector 10"/>
          <p:cNvCxnSpPr/>
          <p:nvPr/>
        </p:nvCxnSpPr>
        <p:spPr>
          <a:xfrm flipV="1">
            <a:off x="5894199" y="2038248"/>
            <a:ext cx="2649347" cy="32569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6" name="Picture 15"/>
          <p:cNvPicPr>
            <a:picLocks noChangeAspect="1"/>
          </p:cNvPicPr>
          <p:nvPr/>
        </p:nvPicPr>
        <p:blipFill rotWithShape="1">
          <a:blip r:embed="rId2"/>
          <a:srcRect l="84475" t="9848" r="2570" b="86376"/>
          <a:stretch/>
        </p:blipFill>
        <p:spPr>
          <a:xfrm>
            <a:off x="8649761" y="1457791"/>
            <a:ext cx="943429" cy="196979"/>
          </a:xfrm>
          <a:prstGeom prst="rect">
            <a:avLst/>
          </a:prstGeom>
        </p:spPr>
      </p:pic>
      <p:cxnSp>
        <p:nvCxnSpPr>
          <p:cNvPr id="22" name="Straight Arrow Connector 21"/>
          <p:cNvCxnSpPr/>
          <p:nvPr/>
        </p:nvCxnSpPr>
        <p:spPr>
          <a:xfrm>
            <a:off x="6372533" y="5460437"/>
            <a:ext cx="1507389" cy="76036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stretch>
            <a:fillRect/>
          </a:stretch>
        </p:blipFill>
        <p:spPr>
          <a:xfrm>
            <a:off x="5325990" y="3038476"/>
            <a:ext cx="2585872" cy="2950845"/>
          </a:xfrm>
          <a:prstGeom prst="rect">
            <a:avLst/>
          </a:prstGeom>
        </p:spPr>
      </p:pic>
      <p:pic>
        <p:nvPicPr>
          <p:cNvPr id="4" name="Picture 3"/>
          <p:cNvPicPr>
            <a:picLocks noChangeAspect="1"/>
          </p:cNvPicPr>
          <p:nvPr/>
        </p:nvPicPr>
        <p:blipFill>
          <a:blip r:embed="rId4"/>
          <a:stretch>
            <a:fillRect/>
          </a:stretch>
        </p:blipFill>
        <p:spPr>
          <a:xfrm>
            <a:off x="2599987" y="2067112"/>
            <a:ext cx="5660708" cy="1008325"/>
          </a:xfrm>
          <a:prstGeom prst="rect">
            <a:avLst/>
          </a:prstGeom>
        </p:spPr>
      </p:pic>
      <p:sp>
        <p:nvSpPr>
          <p:cNvPr id="10" name="TextBox 9"/>
          <p:cNvSpPr txBox="1"/>
          <p:nvPr/>
        </p:nvSpPr>
        <p:spPr>
          <a:xfrm>
            <a:off x="2357464" y="999744"/>
            <a:ext cx="6747256"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HDF5 and NRRD files can be opened and analyzed in a variety of imaging processing software including FIJI/ImageJ.  </a:t>
            </a:r>
          </a:p>
        </p:txBody>
      </p:sp>
    </p:spTree>
    <p:extLst>
      <p:ext uri="{BB962C8B-B14F-4D97-AF65-F5344CB8AC3E}">
        <p14:creationId xmlns:p14="http://schemas.microsoft.com/office/powerpoint/2010/main" val="2514894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1267" y="1067753"/>
            <a:ext cx="7286054" cy="5251895"/>
          </a:xfrm>
          <a:prstGeom prst="rect">
            <a:avLst/>
          </a:prstGeom>
        </p:spPr>
      </p:pic>
      <p:sp>
        <p:nvSpPr>
          <p:cNvPr id="5" name="Rectangle 4"/>
          <p:cNvSpPr/>
          <p:nvPr/>
        </p:nvSpPr>
        <p:spPr>
          <a:xfrm>
            <a:off x="2384679" y="980885"/>
            <a:ext cx="7416256" cy="5338763"/>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pic>
        <p:nvPicPr>
          <p:cNvPr id="6" name="Picture 5"/>
          <p:cNvPicPr>
            <a:picLocks noChangeAspect="1"/>
          </p:cNvPicPr>
          <p:nvPr/>
        </p:nvPicPr>
        <p:blipFill rotWithShape="1">
          <a:blip r:embed="rId2"/>
          <a:srcRect l="41551" t="1578" r="3143" b="27531"/>
          <a:stretch/>
        </p:blipFill>
        <p:spPr>
          <a:xfrm>
            <a:off x="5581650" y="1143000"/>
            <a:ext cx="4029622" cy="3723132"/>
          </a:xfrm>
          <a:prstGeom prst="rect">
            <a:avLst/>
          </a:prstGeom>
        </p:spPr>
      </p:pic>
      <p:sp>
        <p:nvSpPr>
          <p:cNvPr id="3" name="TextBox 2"/>
          <p:cNvSpPr txBox="1"/>
          <p:nvPr/>
        </p:nvSpPr>
        <p:spPr>
          <a:xfrm>
            <a:off x="2114806" y="870429"/>
            <a:ext cx="4358385"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You can also export a </a:t>
            </a:r>
            <a:r>
              <a:rPr lang="en-US" sz="1400" dirty="0" err="1">
                <a:solidFill>
                  <a:srgbClr val="000000"/>
                </a:solidFill>
                <a:latin typeface="Calibri"/>
                <a:cs typeface="Arial" charset="0"/>
              </a:rPr>
              <a:t>Quicktime</a:t>
            </a:r>
            <a:r>
              <a:rPr lang="en-US" sz="1400" dirty="0">
                <a:solidFill>
                  <a:srgbClr val="000000"/>
                </a:solidFill>
                <a:latin typeface="Calibri"/>
                <a:cs typeface="Arial" charset="0"/>
              </a:rPr>
              <a:t> movie for presentations.  </a:t>
            </a:r>
          </a:p>
        </p:txBody>
      </p:sp>
      <p:cxnSp>
        <p:nvCxnSpPr>
          <p:cNvPr id="4" name="Straight Arrow Connector 3"/>
          <p:cNvCxnSpPr/>
          <p:nvPr/>
        </p:nvCxnSpPr>
        <p:spPr>
          <a:xfrm>
            <a:off x="4744490" y="1221640"/>
            <a:ext cx="928601" cy="61859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rotWithShape="1">
          <a:blip r:embed="rId2"/>
          <a:srcRect l="1242" t="16051" r="58441" b="76658"/>
          <a:stretch/>
        </p:blipFill>
        <p:spPr>
          <a:xfrm>
            <a:off x="2594941" y="1895096"/>
            <a:ext cx="2937510" cy="382905"/>
          </a:xfrm>
          <a:prstGeom prst="rect">
            <a:avLst/>
          </a:prstGeom>
        </p:spPr>
      </p:pic>
      <p:pic>
        <p:nvPicPr>
          <p:cNvPr id="9" name="Picture 8"/>
          <p:cNvPicPr>
            <a:picLocks noChangeAspect="1"/>
          </p:cNvPicPr>
          <p:nvPr/>
        </p:nvPicPr>
        <p:blipFill>
          <a:blip r:embed="rId3"/>
          <a:stretch>
            <a:fillRect/>
          </a:stretch>
        </p:blipFill>
        <p:spPr>
          <a:xfrm>
            <a:off x="2788141" y="3333813"/>
            <a:ext cx="2453640" cy="2747887"/>
          </a:xfrm>
          <a:prstGeom prst="rect">
            <a:avLst/>
          </a:prstGeom>
        </p:spPr>
      </p:pic>
      <p:cxnSp>
        <p:nvCxnSpPr>
          <p:cNvPr id="10" name="Straight Arrow Connector 9"/>
          <p:cNvCxnSpPr/>
          <p:nvPr/>
        </p:nvCxnSpPr>
        <p:spPr>
          <a:xfrm flipH="1" flipV="1">
            <a:off x="4842061" y="3863492"/>
            <a:ext cx="1980615" cy="78117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069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F3AA3A5-DD4F-507E-6003-6B797B3978C1}"/>
              </a:ext>
            </a:extLst>
          </p:cNvPr>
          <p:cNvPicPr>
            <a:picLocks noChangeAspect="1"/>
          </p:cNvPicPr>
          <p:nvPr/>
        </p:nvPicPr>
        <p:blipFill>
          <a:blip r:embed="rId2"/>
          <a:stretch>
            <a:fillRect/>
          </a:stretch>
        </p:blipFill>
        <p:spPr>
          <a:xfrm>
            <a:off x="1968500" y="1059610"/>
            <a:ext cx="8515350" cy="5610225"/>
          </a:xfrm>
          <a:prstGeom prst="rect">
            <a:avLst/>
          </a:prstGeom>
        </p:spPr>
      </p:pic>
      <p:sp>
        <p:nvSpPr>
          <p:cNvPr id="11" name="Rectangle 10"/>
          <p:cNvSpPr/>
          <p:nvPr/>
        </p:nvSpPr>
        <p:spPr>
          <a:xfrm>
            <a:off x="2008964" y="1052256"/>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6" name="TextBox 5"/>
          <p:cNvSpPr txBox="1">
            <a:spLocks noChangeArrowheads="1"/>
          </p:cNvSpPr>
          <p:nvPr/>
        </p:nvSpPr>
        <p:spPr bwMode="auto">
          <a:xfrm>
            <a:off x="2495550" y="2062471"/>
            <a:ext cx="4953000" cy="523220"/>
          </a:xfrm>
          <a:prstGeom prst="rect">
            <a:avLst/>
          </a:prstGeom>
          <a:solidFill>
            <a:schemeClr val="bg1"/>
          </a:solidFill>
          <a:ln w="38100" algn="ctr">
            <a:solidFill>
              <a:srgbClr val="00B0F0"/>
            </a:solidFill>
            <a:miter lim="800000"/>
            <a:headEnd/>
            <a:tailEnd/>
          </a:ln>
        </p:spPr>
        <p:txBody>
          <a:bodyPr>
            <a:spAutoFit/>
          </a:bodyPr>
          <a:lstStyle/>
          <a:p>
            <a:pPr>
              <a:defRPr/>
            </a:pPr>
            <a:r>
              <a:rPr lang="en-US" sz="1400" dirty="0">
                <a:solidFill>
                  <a:prstClr val="black"/>
                </a:solidFill>
                <a:latin typeface="Calibri"/>
                <a:cs typeface="Arial" charset="0"/>
              </a:rPr>
              <a:t>Right click on the FRAP application from the navigation window and select “Copy” to copy the original FRAP application.</a:t>
            </a:r>
          </a:p>
        </p:txBody>
      </p:sp>
      <p:sp>
        <p:nvSpPr>
          <p:cNvPr id="7" name="Rectangle 6"/>
          <p:cNvSpPr/>
          <p:nvPr/>
        </p:nvSpPr>
        <p:spPr>
          <a:xfrm>
            <a:off x="2203450" y="2845574"/>
            <a:ext cx="2492374" cy="22224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latin typeface="Calibri"/>
            </a:endParaRPr>
          </a:p>
        </p:txBody>
      </p:sp>
      <p:sp>
        <p:nvSpPr>
          <p:cNvPr id="13" name="TextBox 12">
            <a:extLst>
              <a:ext uri="{FF2B5EF4-FFF2-40B4-BE49-F238E27FC236}">
                <a16:creationId xmlns:a16="http://schemas.microsoft.com/office/drawing/2014/main" id="{1263805B-A06A-51D5-586D-F625D6A3B941}"/>
              </a:ext>
            </a:extLst>
          </p:cNvPr>
          <p:cNvSpPr txBox="1">
            <a:spLocks noChangeArrowheads="1"/>
          </p:cNvSpPr>
          <p:nvPr/>
        </p:nvSpPr>
        <p:spPr bwMode="auto">
          <a:xfrm>
            <a:off x="2905125" y="419500"/>
            <a:ext cx="711200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Let's create a second Application to change the parameters for both the kinematics and diffusion coefficient and see how that affects the spatial distribution of the fluorescent probe</a:t>
            </a:r>
          </a:p>
        </p:txBody>
      </p:sp>
      <p:pic>
        <p:nvPicPr>
          <p:cNvPr id="22" name="Picture 21">
            <a:extLst>
              <a:ext uri="{FF2B5EF4-FFF2-40B4-BE49-F238E27FC236}">
                <a16:creationId xmlns:a16="http://schemas.microsoft.com/office/drawing/2014/main" id="{425CBDC0-5B16-EF2E-1F64-FE6D29912A58}"/>
              </a:ext>
            </a:extLst>
          </p:cNvPr>
          <p:cNvPicPr>
            <a:picLocks noChangeAspect="1"/>
          </p:cNvPicPr>
          <p:nvPr/>
        </p:nvPicPr>
        <p:blipFill rotWithShape="1">
          <a:blip r:embed="rId2"/>
          <a:srcRect l="10960" t="32022" r="68010" b="39287"/>
          <a:stretch/>
        </p:blipFill>
        <p:spPr>
          <a:xfrm>
            <a:off x="2905126" y="2857501"/>
            <a:ext cx="1790699" cy="1609725"/>
          </a:xfrm>
          <a:prstGeom prst="rect">
            <a:avLst/>
          </a:prstGeom>
        </p:spPr>
      </p:pic>
      <p:pic>
        <p:nvPicPr>
          <p:cNvPr id="23" name="Picture 22">
            <a:extLst>
              <a:ext uri="{FF2B5EF4-FFF2-40B4-BE49-F238E27FC236}">
                <a16:creationId xmlns:a16="http://schemas.microsoft.com/office/drawing/2014/main" id="{C207E58E-4E0A-A78F-35FE-774B113F394D}"/>
              </a:ext>
            </a:extLst>
          </p:cNvPr>
          <p:cNvPicPr>
            <a:picLocks noChangeAspect="1"/>
          </p:cNvPicPr>
          <p:nvPr/>
        </p:nvPicPr>
        <p:blipFill rotWithShape="1">
          <a:blip r:embed="rId2"/>
          <a:srcRect l="2683" t="31681" r="89077" b="64358"/>
          <a:stretch/>
        </p:blipFill>
        <p:spPr>
          <a:xfrm>
            <a:off x="2203451" y="2848749"/>
            <a:ext cx="701675" cy="222249"/>
          </a:xfrm>
          <a:prstGeom prst="rect">
            <a:avLst/>
          </a:prstGeom>
        </p:spPr>
      </p:pic>
      <p:cxnSp>
        <p:nvCxnSpPr>
          <p:cNvPr id="12" name="Straight Arrow Connector 11"/>
          <p:cNvCxnSpPr>
            <a:cxnSpLocks/>
            <a:stCxn id="6" idx="2"/>
          </p:cNvCxnSpPr>
          <p:nvPr/>
        </p:nvCxnSpPr>
        <p:spPr>
          <a:xfrm flipH="1">
            <a:off x="4121150" y="2585692"/>
            <a:ext cx="850900" cy="84330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B84BCFF5-E937-321A-D396-27062B6A5D78}"/>
              </a:ext>
            </a:extLst>
          </p:cNvPr>
          <p:cNvPicPr>
            <a:picLocks noChangeAspect="1"/>
          </p:cNvPicPr>
          <p:nvPr/>
        </p:nvPicPr>
        <p:blipFill rotWithShape="1">
          <a:blip r:embed="rId2"/>
          <a:srcRect l="49786" t="4589" r="41835" b="91865"/>
          <a:stretch/>
        </p:blipFill>
        <p:spPr>
          <a:xfrm>
            <a:off x="6206170" y="1333041"/>
            <a:ext cx="713494" cy="198916"/>
          </a:xfrm>
          <a:prstGeom prst="rect">
            <a:avLst/>
          </a:prstGeom>
        </p:spPr>
      </p:pic>
    </p:spTree>
    <p:extLst>
      <p:ext uri="{BB962C8B-B14F-4D97-AF65-F5344CB8AC3E}">
        <p14:creationId xmlns:p14="http://schemas.microsoft.com/office/powerpoint/2010/main" val="401613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0778" y="852182"/>
            <a:ext cx="8002715" cy="5526977"/>
          </a:xfrm>
          <a:prstGeom prst="rect">
            <a:avLst/>
          </a:prstGeom>
        </p:spPr>
      </p:pic>
      <p:sp>
        <p:nvSpPr>
          <p:cNvPr id="3" name="Rectangle 2"/>
          <p:cNvSpPr/>
          <p:nvPr/>
        </p:nvSpPr>
        <p:spPr>
          <a:xfrm>
            <a:off x="5445429" y="1522396"/>
            <a:ext cx="656706"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 name="Rectangle 4"/>
          <p:cNvSpPr/>
          <p:nvPr/>
        </p:nvSpPr>
        <p:spPr>
          <a:xfrm>
            <a:off x="2100777" y="852182"/>
            <a:ext cx="8002715" cy="5526977"/>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5478829" y="1051731"/>
            <a:ext cx="754840" cy="20677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p:nvPicPr>
        <p:blipFill rotWithShape="1">
          <a:blip r:embed="rId2"/>
          <a:srcRect l="23167" t="3237" r="849" b="67604"/>
          <a:stretch/>
        </p:blipFill>
        <p:spPr>
          <a:xfrm>
            <a:off x="3984951" y="1051730"/>
            <a:ext cx="6080760" cy="1611630"/>
          </a:xfrm>
          <a:prstGeom prst="rect">
            <a:avLst/>
          </a:prstGeom>
        </p:spPr>
      </p:pic>
      <p:sp>
        <p:nvSpPr>
          <p:cNvPr id="17" name="Rectangle 16"/>
          <p:cNvSpPr/>
          <p:nvPr/>
        </p:nvSpPr>
        <p:spPr>
          <a:xfrm>
            <a:off x="9006469" y="1531869"/>
            <a:ext cx="1059243" cy="42291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p:cNvSpPr txBox="1"/>
          <p:nvPr/>
        </p:nvSpPr>
        <p:spPr>
          <a:xfrm>
            <a:off x="4703928" y="2068198"/>
            <a:ext cx="5266113" cy="646331"/>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Use the default value of 10.0 µm</a:t>
            </a:r>
            <a:r>
              <a:rPr lang="en-US" baseline="30000" dirty="0"/>
              <a:t>2</a:t>
            </a:r>
            <a:r>
              <a:rPr lang="en-US" dirty="0"/>
              <a:t>/s for the Diffusion Constant for </a:t>
            </a:r>
            <a:r>
              <a:rPr lang="en-US" dirty="0" err="1"/>
              <a:t>Dex</a:t>
            </a:r>
            <a:endParaRPr lang="en-US" sz="1400" dirty="0"/>
          </a:p>
        </p:txBody>
      </p:sp>
      <p:cxnSp>
        <p:nvCxnSpPr>
          <p:cNvPr id="13" name="Elbow Connector 9"/>
          <p:cNvCxnSpPr>
            <a:cxnSpLocks/>
            <a:stCxn id="19" idx="0"/>
            <a:endCxn id="17" idx="1"/>
          </p:cNvCxnSpPr>
          <p:nvPr/>
        </p:nvCxnSpPr>
        <p:spPr>
          <a:xfrm flipV="1">
            <a:off x="7336984" y="1743325"/>
            <a:ext cx="1669484" cy="32487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3408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CD5A91-B09D-DB6D-209C-5CCC40009593}"/>
              </a:ext>
            </a:extLst>
          </p:cNvPr>
          <p:cNvPicPr>
            <a:picLocks noChangeAspect="1"/>
          </p:cNvPicPr>
          <p:nvPr/>
        </p:nvPicPr>
        <p:blipFill>
          <a:blip r:embed="rId2"/>
          <a:stretch>
            <a:fillRect/>
          </a:stretch>
        </p:blipFill>
        <p:spPr>
          <a:xfrm>
            <a:off x="1850953" y="850232"/>
            <a:ext cx="8486775" cy="5638800"/>
          </a:xfrm>
          <a:prstGeom prst="rect">
            <a:avLst/>
          </a:prstGeom>
        </p:spPr>
      </p:pic>
      <p:sp>
        <p:nvSpPr>
          <p:cNvPr id="11" name="Rectangle 10"/>
          <p:cNvSpPr/>
          <p:nvPr/>
        </p:nvSpPr>
        <p:spPr>
          <a:xfrm>
            <a:off x="1858557" y="813148"/>
            <a:ext cx="8474886" cy="5675884"/>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6" name="TextBox 5"/>
          <p:cNvSpPr txBox="1">
            <a:spLocks noChangeArrowheads="1"/>
          </p:cNvSpPr>
          <p:nvPr/>
        </p:nvSpPr>
        <p:spPr bwMode="auto">
          <a:xfrm>
            <a:off x="2516593" y="1693503"/>
            <a:ext cx="4953000" cy="523220"/>
          </a:xfrm>
          <a:prstGeom prst="rect">
            <a:avLst/>
          </a:prstGeom>
          <a:solidFill>
            <a:schemeClr val="bg1"/>
          </a:solidFill>
          <a:ln w="38100" algn="ctr">
            <a:solidFill>
              <a:srgbClr val="00B0F0"/>
            </a:solidFill>
            <a:miter lim="800000"/>
            <a:headEnd/>
            <a:tailEnd/>
          </a:ln>
        </p:spPr>
        <p:txBody>
          <a:bodyPr>
            <a:spAutoFit/>
          </a:bodyPr>
          <a:lstStyle/>
          <a:p>
            <a:pPr>
              <a:defRPr/>
            </a:pPr>
            <a:r>
              <a:rPr lang="en-US" sz="1400" dirty="0">
                <a:solidFill>
                  <a:prstClr val="black"/>
                </a:solidFill>
                <a:latin typeface="Calibri"/>
                <a:cs typeface="Arial" charset="0"/>
              </a:rPr>
              <a:t>Right click on the Copy of FRAP application and select “Rename” to copy the original FRAP application.</a:t>
            </a:r>
          </a:p>
        </p:txBody>
      </p:sp>
      <p:pic>
        <p:nvPicPr>
          <p:cNvPr id="3" name="Picture 2">
            <a:extLst>
              <a:ext uri="{FF2B5EF4-FFF2-40B4-BE49-F238E27FC236}">
                <a16:creationId xmlns:a16="http://schemas.microsoft.com/office/drawing/2014/main" id="{CA2DB9D0-61BF-A82E-E581-B851DEB2CC15}"/>
              </a:ext>
            </a:extLst>
          </p:cNvPr>
          <p:cNvPicPr>
            <a:picLocks noChangeAspect="1"/>
          </p:cNvPicPr>
          <p:nvPr/>
        </p:nvPicPr>
        <p:blipFill rotWithShape="1">
          <a:blip r:embed="rId2"/>
          <a:srcRect l="16207" t="31450" r="62721" b="40414"/>
          <a:stretch/>
        </p:blipFill>
        <p:spPr>
          <a:xfrm>
            <a:off x="3227577" y="2638377"/>
            <a:ext cx="1788236" cy="1586538"/>
          </a:xfrm>
          <a:prstGeom prst="rect">
            <a:avLst/>
          </a:prstGeom>
        </p:spPr>
      </p:pic>
      <p:pic>
        <p:nvPicPr>
          <p:cNvPr id="14" name="Picture 13">
            <a:extLst>
              <a:ext uri="{FF2B5EF4-FFF2-40B4-BE49-F238E27FC236}">
                <a16:creationId xmlns:a16="http://schemas.microsoft.com/office/drawing/2014/main" id="{96C6B2A5-9343-34FA-D2A1-05C70EFF11F4}"/>
              </a:ext>
            </a:extLst>
          </p:cNvPr>
          <p:cNvPicPr>
            <a:picLocks noChangeAspect="1"/>
          </p:cNvPicPr>
          <p:nvPr/>
        </p:nvPicPr>
        <p:blipFill rotWithShape="1">
          <a:blip r:embed="rId2"/>
          <a:srcRect l="1840" t="31450" r="83880" b="65354"/>
          <a:stretch/>
        </p:blipFill>
        <p:spPr>
          <a:xfrm>
            <a:off x="2009667" y="2638377"/>
            <a:ext cx="1211776" cy="180236"/>
          </a:xfrm>
          <a:prstGeom prst="rect">
            <a:avLst/>
          </a:prstGeom>
        </p:spPr>
      </p:pic>
      <p:cxnSp>
        <p:nvCxnSpPr>
          <p:cNvPr id="12" name="Straight Arrow Connector 11"/>
          <p:cNvCxnSpPr>
            <a:cxnSpLocks/>
            <a:stCxn id="6" idx="2"/>
          </p:cNvCxnSpPr>
          <p:nvPr/>
        </p:nvCxnSpPr>
        <p:spPr>
          <a:xfrm flipH="1">
            <a:off x="4475747" y="2216723"/>
            <a:ext cx="517346" cy="60189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491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EDB8BD-F3A5-BDB1-68D8-F19DB691C3BF}"/>
              </a:ext>
            </a:extLst>
          </p:cNvPr>
          <p:cNvPicPr>
            <a:picLocks noChangeAspect="1"/>
          </p:cNvPicPr>
          <p:nvPr/>
        </p:nvPicPr>
        <p:blipFill>
          <a:blip r:embed="rId2"/>
          <a:stretch>
            <a:fillRect/>
          </a:stretch>
        </p:blipFill>
        <p:spPr>
          <a:xfrm>
            <a:off x="1846669" y="722944"/>
            <a:ext cx="8486775" cy="5648325"/>
          </a:xfrm>
          <a:prstGeom prst="rect">
            <a:avLst/>
          </a:prstGeom>
        </p:spPr>
      </p:pic>
      <p:sp>
        <p:nvSpPr>
          <p:cNvPr id="11" name="Rectangle 10"/>
          <p:cNvSpPr/>
          <p:nvPr/>
        </p:nvSpPr>
        <p:spPr>
          <a:xfrm>
            <a:off x="1858557" y="722943"/>
            <a:ext cx="8474886" cy="5648324"/>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6" name="TextBox 5"/>
          <p:cNvSpPr txBox="1">
            <a:spLocks noChangeArrowheads="1"/>
          </p:cNvSpPr>
          <p:nvPr/>
        </p:nvSpPr>
        <p:spPr bwMode="auto">
          <a:xfrm>
            <a:off x="2248330" y="1416148"/>
            <a:ext cx="4953000" cy="523220"/>
          </a:xfrm>
          <a:prstGeom prst="rect">
            <a:avLst/>
          </a:prstGeom>
          <a:solidFill>
            <a:schemeClr val="bg1"/>
          </a:solidFill>
          <a:ln w="38100" algn="ctr">
            <a:solidFill>
              <a:srgbClr val="00B0F0"/>
            </a:solidFill>
            <a:miter lim="800000"/>
            <a:headEnd/>
            <a:tailEnd/>
          </a:ln>
        </p:spPr>
        <p:txBody>
          <a:bodyPr>
            <a:spAutoFit/>
          </a:bodyPr>
          <a:lstStyle/>
          <a:p>
            <a:pPr>
              <a:defRPr/>
            </a:pPr>
            <a:r>
              <a:rPr lang="en-US" sz="1400" dirty="0">
                <a:solidFill>
                  <a:prstClr val="black"/>
                </a:solidFill>
                <a:latin typeface="Calibri"/>
                <a:cs typeface="Arial" charset="0"/>
              </a:rPr>
              <a:t>We can call the new Application “Modified FRAP”.  You need to use the enter key to accept the new name.</a:t>
            </a:r>
          </a:p>
        </p:txBody>
      </p:sp>
      <p:cxnSp>
        <p:nvCxnSpPr>
          <p:cNvPr id="12" name="Straight Arrow Connector 11"/>
          <p:cNvCxnSpPr>
            <a:cxnSpLocks/>
            <a:stCxn id="6" idx="2"/>
          </p:cNvCxnSpPr>
          <p:nvPr/>
        </p:nvCxnSpPr>
        <p:spPr>
          <a:xfrm flipH="1">
            <a:off x="3370500" y="1939368"/>
            <a:ext cx="1354330" cy="61043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ACAE6B9B-ECCB-C379-C220-D0D9B584F321}"/>
              </a:ext>
            </a:extLst>
          </p:cNvPr>
          <p:cNvPicPr>
            <a:picLocks noChangeAspect="1"/>
          </p:cNvPicPr>
          <p:nvPr/>
        </p:nvPicPr>
        <p:blipFill rotWithShape="1">
          <a:blip r:embed="rId2"/>
          <a:srcRect l="2769" t="31220" r="81273" b="65442"/>
          <a:stretch/>
        </p:blipFill>
        <p:spPr>
          <a:xfrm>
            <a:off x="2016170" y="2486518"/>
            <a:ext cx="1354330" cy="188536"/>
          </a:xfrm>
          <a:prstGeom prst="rect">
            <a:avLst/>
          </a:prstGeom>
        </p:spPr>
      </p:pic>
    </p:spTree>
    <p:extLst>
      <p:ext uri="{BB962C8B-B14F-4D97-AF65-F5344CB8AC3E}">
        <p14:creationId xmlns:p14="http://schemas.microsoft.com/office/powerpoint/2010/main" val="32097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C03E0E-9662-745A-2CA5-946EE69C196E}"/>
              </a:ext>
            </a:extLst>
          </p:cNvPr>
          <p:cNvPicPr>
            <a:picLocks noChangeAspect="1"/>
          </p:cNvPicPr>
          <p:nvPr/>
        </p:nvPicPr>
        <p:blipFill>
          <a:blip r:embed="rId2"/>
          <a:stretch>
            <a:fillRect/>
          </a:stretch>
        </p:blipFill>
        <p:spPr>
          <a:xfrm>
            <a:off x="1783322" y="864800"/>
            <a:ext cx="8515350" cy="5667375"/>
          </a:xfrm>
          <a:prstGeom prst="rect">
            <a:avLst/>
          </a:prstGeom>
        </p:spPr>
      </p:pic>
      <p:sp>
        <p:nvSpPr>
          <p:cNvPr id="11" name="Rectangle 10"/>
          <p:cNvSpPr/>
          <p:nvPr/>
        </p:nvSpPr>
        <p:spPr>
          <a:xfrm>
            <a:off x="1766252" y="881772"/>
            <a:ext cx="8542240" cy="56673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6" name="TextBox 5"/>
          <p:cNvSpPr txBox="1">
            <a:spLocks noChangeArrowheads="1"/>
          </p:cNvSpPr>
          <p:nvPr/>
        </p:nvSpPr>
        <p:spPr bwMode="auto">
          <a:xfrm>
            <a:off x="1998257" y="429442"/>
            <a:ext cx="4953000" cy="307777"/>
          </a:xfrm>
          <a:prstGeom prst="rect">
            <a:avLst/>
          </a:prstGeom>
          <a:solidFill>
            <a:schemeClr val="bg1"/>
          </a:solidFill>
          <a:ln w="38100" algn="ctr">
            <a:solidFill>
              <a:srgbClr val="00B0F0"/>
            </a:solidFill>
            <a:miter lim="800000"/>
            <a:headEnd/>
            <a:tailEnd/>
          </a:ln>
        </p:spPr>
        <p:txBody>
          <a:bodyPr>
            <a:spAutoFit/>
          </a:bodyPr>
          <a:lstStyle/>
          <a:p>
            <a:pPr>
              <a:defRPr/>
            </a:pPr>
            <a:r>
              <a:rPr lang="en-US" sz="1400" dirty="0">
                <a:solidFill>
                  <a:prstClr val="black"/>
                </a:solidFill>
                <a:latin typeface="Calibri"/>
                <a:cs typeface="Arial" charset="0"/>
              </a:rPr>
              <a:t>Return to the Geometry &gt; Kinematics tab</a:t>
            </a:r>
          </a:p>
        </p:txBody>
      </p:sp>
      <p:sp>
        <p:nvSpPr>
          <p:cNvPr id="14" name="TextBox 13"/>
          <p:cNvSpPr txBox="1">
            <a:spLocks noChangeArrowheads="1"/>
          </p:cNvSpPr>
          <p:nvPr/>
        </p:nvSpPr>
        <p:spPr bwMode="auto">
          <a:xfrm>
            <a:off x="2566029" y="4110808"/>
            <a:ext cx="751840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Select the “Surface Normal” check box to enable a kinematic process to apply to the normal to the surface.</a:t>
            </a:r>
          </a:p>
        </p:txBody>
      </p:sp>
      <p:sp>
        <p:nvSpPr>
          <p:cNvPr id="13" name="TextBox 12">
            <a:extLst>
              <a:ext uri="{FF2B5EF4-FFF2-40B4-BE49-F238E27FC236}">
                <a16:creationId xmlns:a16="http://schemas.microsoft.com/office/drawing/2014/main" id="{BAA40282-00C7-5615-A57C-A13B7C98191C}"/>
              </a:ext>
            </a:extLst>
          </p:cNvPr>
          <p:cNvSpPr txBox="1">
            <a:spLocks noChangeArrowheads="1"/>
          </p:cNvSpPr>
          <p:nvPr/>
        </p:nvSpPr>
        <p:spPr bwMode="auto">
          <a:xfrm>
            <a:off x="2391288" y="1785441"/>
            <a:ext cx="3159280" cy="307777"/>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Select the surface object sobj_Cyt1_EC0</a:t>
            </a:r>
          </a:p>
        </p:txBody>
      </p:sp>
      <p:cxnSp>
        <p:nvCxnSpPr>
          <p:cNvPr id="15" name="Straight Arrow Connector 14">
            <a:extLst>
              <a:ext uri="{FF2B5EF4-FFF2-40B4-BE49-F238E27FC236}">
                <a16:creationId xmlns:a16="http://schemas.microsoft.com/office/drawing/2014/main" id="{03BA30F9-99B3-6D8A-4652-D50110EE256E}"/>
              </a:ext>
            </a:extLst>
          </p:cNvPr>
          <p:cNvCxnSpPr>
            <a:cxnSpLocks/>
            <a:stCxn id="13" idx="2"/>
          </p:cNvCxnSpPr>
          <p:nvPr/>
        </p:nvCxnSpPr>
        <p:spPr>
          <a:xfrm>
            <a:off x="3970929" y="2093218"/>
            <a:ext cx="2213303" cy="69410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6831BCE3-0CEF-11C6-EE9A-744F6A42ABE7}"/>
              </a:ext>
            </a:extLst>
          </p:cNvPr>
          <p:cNvPicPr>
            <a:picLocks noChangeAspect="1"/>
          </p:cNvPicPr>
          <p:nvPr/>
        </p:nvPicPr>
        <p:blipFill rotWithShape="1">
          <a:blip r:embed="rId2"/>
          <a:srcRect l="21218" t="3851" r="69598" b="91412"/>
          <a:stretch/>
        </p:blipFill>
        <p:spPr>
          <a:xfrm>
            <a:off x="3605105" y="1086312"/>
            <a:ext cx="782030" cy="268462"/>
          </a:xfrm>
          <a:prstGeom prst="rect">
            <a:avLst/>
          </a:prstGeom>
        </p:spPr>
      </p:pic>
      <p:pic>
        <p:nvPicPr>
          <p:cNvPr id="17" name="Picture 16">
            <a:extLst>
              <a:ext uri="{FF2B5EF4-FFF2-40B4-BE49-F238E27FC236}">
                <a16:creationId xmlns:a16="http://schemas.microsoft.com/office/drawing/2014/main" id="{D3BEE34F-A275-3F6C-9432-DBFDEEE776D6}"/>
              </a:ext>
            </a:extLst>
          </p:cNvPr>
          <p:cNvPicPr>
            <a:picLocks noChangeAspect="1"/>
          </p:cNvPicPr>
          <p:nvPr/>
        </p:nvPicPr>
        <p:blipFill rotWithShape="1">
          <a:blip r:embed="rId2"/>
          <a:srcRect l="44304" t="9067" r="48733" b="86883"/>
          <a:stretch/>
        </p:blipFill>
        <p:spPr>
          <a:xfrm>
            <a:off x="5582376" y="1378821"/>
            <a:ext cx="592893" cy="229561"/>
          </a:xfrm>
          <a:prstGeom prst="rect">
            <a:avLst/>
          </a:prstGeom>
        </p:spPr>
      </p:pic>
      <p:pic>
        <p:nvPicPr>
          <p:cNvPr id="18" name="Picture 17">
            <a:extLst>
              <a:ext uri="{FF2B5EF4-FFF2-40B4-BE49-F238E27FC236}">
                <a16:creationId xmlns:a16="http://schemas.microsoft.com/office/drawing/2014/main" id="{8CD62648-356D-714C-2955-63AD3FB25D0B}"/>
              </a:ext>
            </a:extLst>
          </p:cNvPr>
          <p:cNvPicPr>
            <a:picLocks noChangeAspect="1"/>
          </p:cNvPicPr>
          <p:nvPr/>
        </p:nvPicPr>
        <p:blipFill rotWithShape="1">
          <a:blip r:embed="rId2"/>
          <a:srcRect l="23319" t="34083" r="3019" b="63280"/>
          <a:stretch/>
        </p:blipFill>
        <p:spPr>
          <a:xfrm>
            <a:off x="3757444" y="2792346"/>
            <a:ext cx="6272342" cy="149525"/>
          </a:xfrm>
          <a:prstGeom prst="rect">
            <a:avLst/>
          </a:prstGeom>
        </p:spPr>
      </p:pic>
      <p:cxnSp>
        <p:nvCxnSpPr>
          <p:cNvPr id="19" name="Straight Arrow Connector 18">
            <a:extLst>
              <a:ext uri="{FF2B5EF4-FFF2-40B4-BE49-F238E27FC236}">
                <a16:creationId xmlns:a16="http://schemas.microsoft.com/office/drawing/2014/main" id="{D530FF31-FA53-6A02-464B-8EDA522203A8}"/>
              </a:ext>
            </a:extLst>
          </p:cNvPr>
          <p:cNvCxnSpPr>
            <a:cxnSpLocks/>
          </p:cNvCxnSpPr>
          <p:nvPr/>
        </p:nvCxnSpPr>
        <p:spPr>
          <a:xfrm flipH="1">
            <a:off x="4908885" y="4645819"/>
            <a:ext cx="1275347" cy="73238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4103CAB-C5A3-B785-9F2C-A9C40943F5C9}"/>
              </a:ext>
            </a:extLst>
          </p:cNvPr>
          <p:cNvPicPr>
            <a:picLocks noChangeAspect="1"/>
          </p:cNvPicPr>
          <p:nvPr/>
        </p:nvPicPr>
        <p:blipFill rotWithShape="1">
          <a:blip r:embed="rId2"/>
          <a:srcRect l="23934" t="79803" r="63313" b="16524"/>
          <a:stretch/>
        </p:blipFill>
        <p:spPr>
          <a:xfrm>
            <a:off x="3782734" y="5378207"/>
            <a:ext cx="1085906" cy="208266"/>
          </a:xfrm>
          <a:prstGeom prst="rect">
            <a:avLst/>
          </a:prstGeom>
        </p:spPr>
      </p:pic>
      <p:sp>
        <p:nvSpPr>
          <p:cNvPr id="7" name="Rectangle 6"/>
          <p:cNvSpPr/>
          <p:nvPr/>
        </p:nvSpPr>
        <p:spPr>
          <a:xfrm>
            <a:off x="3742490" y="5378207"/>
            <a:ext cx="1166395" cy="208266"/>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latin typeface="Calibri"/>
            </a:endParaRPr>
          </a:p>
        </p:txBody>
      </p:sp>
      <p:cxnSp>
        <p:nvCxnSpPr>
          <p:cNvPr id="12" name="Straight Arrow Connector 11"/>
          <p:cNvCxnSpPr>
            <a:cxnSpLocks/>
            <a:stCxn id="6" idx="2"/>
          </p:cNvCxnSpPr>
          <p:nvPr/>
        </p:nvCxnSpPr>
        <p:spPr>
          <a:xfrm>
            <a:off x="4474757" y="737218"/>
            <a:ext cx="1107618" cy="61182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202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07EB1-25EC-1787-13CF-29E57FE3336C}"/>
              </a:ext>
            </a:extLst>
          </p:cNvPr>
          <p:cNvPicPr>
            <a:picLocks noChangeAspect="1"/>
          </p:cNvPicPr>
          <p:nvPr/>
        </p:nvPicPr>
        <p:blipFill>
          <a:blip r:embed="rId2"/>
          <a:stretch>
            <a:fillRect/>
          </a:stretch>
        </p:blipFill>
        <p:spPr>
          <a:xfrm>
            <a:off x="1873155" y="808809"/>
            <a:ext cx="8467725" cy="5619750"/>
          </a:xfrm>
          <a:prstGeom prst="rect">
            <a:avLst/>
          </a:prstGeom>
        </p:spPr>
      </p:pic>
      <p:sp>
        <p:nvSpPr>
          <p:cNvPr id="11" name="Rectangle 10"/>
          <p:cNvSpPr/>
          <p:nvPr/>
        </p:nvSpPr>
        <p:spPr>
          <a:xfrm>
            <a:off x="1873155" y="784997"/>
            <a:ext cx="8467725" cy="56673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4" name="TextBox 13"/>
          <p:cNvSpPr txBox="1">
            <a:spLocks noChangeArrowheads="1"/>
          </p:cNvSpPr>
          <p:nvPr/>
        </p:nvSpPr>
        <p:spPr bwMode="auto">
          <a:xfrm>
            <a:off x="2347816" y="5980400"/>
            <a:ext cx="751840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i="1" dirty="0">
                <a:solidFill>
                  <a:prstClr val="black"/>
                </a:solidFill>
                <a:latin typeface="Calibri"/>
                <a:cs typeface="Arial" charset="0"/>
              </a:rPr>
              <a:t>The expression for the surface velocity will move the normal to the surface in both x and y, thus causing the membrane to contract and expand; overall x will have a constant velocity of 4 µm/s.</a:t>
            </a:r>
          </a:p>
        </p:txBody>
      </p:sp>
      <p:sp>
        <p:nvSpPr>
          <p:cNvPr id="13" name="TextBox 12">
            <a:extLst>
              <a:ext uri="{FF2B5EF4-FFF2-40B4-BE49-F238E27FC236}">
                <a16:creationId xmlns:a16="http://schemas.microsoft.com/office/drawing/2014/main" id="{BAA40282-00C7-5615-A57C-A13B7C98191C}"/>
              </a:ext>
            </a:extLst>
          </p:cNvPr>
          <p:cNvSpPr txBox="1">
            <a:spLocks noChangeArrowheads="1"/>
          </p:cNvSpPr>
          <p:nvPr/>
        </p:nvSpPr>
        <p:spPr bwMode="auto">
          <a:xfrm>
            <a:off x="2053764" y="2588702"/>
            <a:ext cx="709801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Select the Spatial Process for the surface object sobj_Cyt1_EC0 so the surface velocity properties appear in the bottom window.</a:t>
            </a:r>
          </a:p>
        </p:txBody>
      </p:sp>
      <p:pic>
        <p:nvPicPr>
          <p:cNvPr id="10" name="Picture 9">
            <a:extLst>
              <a:ext uri="{FF2B5EF4-FFF2-40B4-BE49-F238E27FC236}">
                <a16:creationId xmlns:a16="http://schemas.microsoft.com/office/drawing/2014/main" id="{B065855C-8EC2-8567-B1EA-DBF36667A791}"/>
              </a:ext>
            </a:extLst>
          </p:cNvPr>
          <p:cNvPicPr>
            <a:picLocks noChangeAspect="1"/>
          </p:cNvPicPr>
          <p:nvPr/>
        </p:nvPicPr>
        <p:blipFill rotWithShape="1">
          <a:blip r:embed="rId2"/>
          <a:srcRect l="23357" t="56218" r="3424" b="40537"/>
          <a:stretch/>
        </p:blipFill>
        <p:spPr>
          <a:xfrm>
            <a:off x="3886191" y="3971402"/>
            <a:ext cx="6200023" cy="182381"/>
          </a:xfrm>
          <a:prstGeom prst="rect">
            <a:avLst/>
          </a:prstGeom>
        </p:spPr>
      </p:pic>
      <p:sp>
        <p:nvSpPr>
          <p:cNvPr id="7" name="Rectangle 6"/>
          <p:cNvSpPr/>
          <p:nvPr/>
        </p:nvSpPr>
        <p:spPr>
          <a:xfrm>
            <a:off x="3885026" y="3965831"/>
            <a:ext cx="6200023" cy="18238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latin typeface="Calibri"/>
            </a:endParaRPr>
          </a:p>
        </p:txBody>
      </p:sp>
      <p:sp>
        <p:nvSpPr>
          <p:cNvPr id="16" name="TextBox 15">
            <a:extLst>
              <a:ext uri="{FF2B5EF4-FFF2-40B4-BE49-F238E27FC236}">
                <a16:creationId xmlns:a16="http://schemas.microsoft.com/office/drawing/2014/main" id="{C6C1332E-D4C9-5CFD-A538-6D9AF291461B}"/>
              </a:ext>
            </a:extLst>
          </p:cNvPr>
          <p:cNvSpPr txBox="1">
            <a:spLocks noChangeArrowheads="1"/>
          </p:cNvSpPr>
          <p:nvPr/>
        </p:nvSpPr>
        <p:spPr bwMode="auto">
          <a:xfrm>
            <a:off x="2646937" y="4436617"/>
            <a:ext cx="7518400" cy="738664"/>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Change the expression for the surface velocity for x to (( - 5.0 * sobj_Cyt1_EC0_normalX * sin((20.0 * t))) + 4.0).  Change the expression for the surface velocity for y to ( - 5.0 * sobj_Cyt1_EC0_normalY * sin((20.0 * t)))</a:t>
            </a:r>
          </a:p>
        </p:txBody>
      </p:sp>
      <p:pic>
        <p:nvPicPr>
          <p:cNvPr id="4" name="Picture 3">
            <a:extLst>
              <a:ext uri="{FF2B5EF4-FFF2-40B4-BE49-F238E27FC236}">
                <a16:creationId xmlns:a16="http://schemas.microsoft.com/office/drawing/2014/main" id="{B112F5A2-43A0-2FEA-7B83-0C3DC97A1F11}"/>
              </a:ext>
            </a:extLst>
          </p:cNvPr>
          <p:cNvPicPr>
            <a:picLocks noChangeAspect="1"/>
          </p:cNvPicPr>
          <p:nvPr/>
        </p:nvPicPr>
        <p:blipFill rotWithShape="1">
          <a:blip r:embed="rId3"/>
          <a:srcRect l="21218" t="3851" r="69598" b="91412"/>
          <a:stretch/>
        </p:blipFill>
        <p:spPr>
          <a:xfrm>
            <a:off x="3633404" y="1000811"/>
            <a:ext cx="782030" cy="268462"/>
          </a:xfrm>
          <a:prstGeom prst="rect">
            <a:avLst/>
          </a:prstGeom>
        </p:spPr>
      </p:pic>
      <p:pic>
        <p:nvPicPr>
          <p:cNvPr id="5" name="Picture 4">
            <a:extLst>
              <a:ext uri="{FF2B5EF4-FFF2-40B4-BE49-F238E27FC236}">
                <a16:creationId xmlns:a16="http://schemas.microsoft.com/office/drawing/2014/main" id="{A74663FA-9389-9E7A-9BAE-B7466ABCB02F}"/>
              </a:ext>
            </a:extLst>
          </p:cNvPr>
          <p:cNvPicPr>
            <a:picLocks noChangeAspect="1"/>
          </p:cNvPicPr>
          <p:nvPr/>
        </p:nvPicPr>
        <p:blipFill rotWithShape="1">
          <a:blip r:embed="rId3"/>
          <a:srcRect l="44304" t="9067" r="48733" b="86883"/>
          <a:stretch/>
        </p:blipFill>
        <p:spPr>
          <a:xfrm>
            <a:off x="5593393" y="1308481"/>
            <a:ext cx="592893" cy="229561"/>
          </a:xfrm>
          <a:prstGeom prst="rect">
            <a:avLst/>
          </a:prstGeom>
        </p:spPr>
      </p:pic>
      <p:cxnSp>
        <p:nvCxnSpPr>
          <p:cNvPr id="15" name="Straight Arrow Connector 14">
            <a:extLst>
              <a:ext uri="{FF2B5EF4-FFF2-40B4-BE49-F238E27FC236}">
                <a16:creationId xmlns:a16="http://schemas.microsoft.com/office/drawing/2014/main" id="{03BA30F9-99B3-6D8A-4652-D50110EE256E}"/>
              </a:ext>
            </a:extLst>
          </p:cNvPr>
          <p:cNvCxnSpPr>
            <a:cxnSpLocks/>
            <a:stCxn id="13" idx="2"/>
          </p:cNvCxnSpPr>
          <p:nvPr/>
        </p:nvCxnSpPr>
        <p:spPr>
          <a:xfrm flipH="1">
            <a:off x="4586331" y="3111923"/>
            <a:ext cx="1016439" cy="84833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F849A7D5-506C-CC1C-33FC-9DCD756AB3F8}"/>
              </a:ext>
            </a:extLst>
          </p:cNvPr>
          <p:cNvPicPr>
            <a:picLocks noChangeAspect="1"/>
          </p:cNvPicPr>
          <p:nvPr/>
        </p:nvPicPr>
        <p:blipFill rotWithShape="1">
          <a:blip r:embed="rId2"/>
          <a:srcRect l="20969" t="83225" r="864" b="10590"/>
          <a:stretch/>
        </p:blipFill>
        <p:spPr>
          <a:xfrm>
            <a:off x="3643343" y="5472907"/>
            <a:ext cx="6619008" cy="347567"/>
          </a:xfrm>
          <a:prstGeom prst="rect">
            <a:avLst/>
          </a:prstGeom>
        </p:spPr>
      </p:pic>
      <p:cxnSp>
        <p:nvCxnSpPr>
          <p:cNvPr id="20" name="Straight Arrow Connector 19">
            <a:extLst>
              <a:ext uri="{FF2B5EF4-FFF2-40B4-BE49-F238E27FC236}">
                <a16:creationId xmlns:a16="http://schemas.microsoft.com/office/drawing/2014/main" id="{7C4B0627-CCBE-CCB9-143B-5CF1B258EB88}"/>
              </a:ext>
            </a:extLst>
          </p:cNvPr>
          <p:cNvCxnSpPr>
            <a:cxnSpLocks/>
          </p:cNvCxnSpPr>
          <p:nvPr/>
        </p:nvCxnSpPr>
        <p:spPr>
          <a:xfrm>
            <a:off x="5889838" y="5175226"/>
            <a:ext cx="296446" cy="28289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1446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D2D08C-9583-7AC9-7E2C-5FB4DA1879A5}"/>
              </a:ext>
            </a:extLst>
          </p:cNvPr>
          <p:cNvPicPr>
            <a:picLocks noChangeAspect="1"/>
          </p:cNvPicPr>
          <p:nvPr/>
        </p:nvPicPr>
        <p:blipFill rotWithShape="1">
          <a:blip r:embed="rId2"/>
          <a:srcRect l="762"/>
          <a:stretch/>
        </p:blipFill>
        <p:spPr>
          <a:xfrm>
            <a:off x="1918632" y="837728"/>
            <a:ext cx="8374908" cy="5657850"/>
          </a:xfrm>
          <a:prstGeom prst="rect">
            <a:avLst/>
          </a:prstGeom>
        </p:spPr>
      </p:pic>
      <p:sp>
        <p:nvSpPr>
          <p:cNvPr id="11" name="Rectangle 10"/>
          <p:cNvSpPr/>
          <p:nvPr/>
        </p:nvSpPr>
        <p:spPr>
          <a:xfrm>
            <a:off x="1919372" y="828204"/>
            <a:ext cx="8374169" cy="56673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4" name="TextBox 13"/>
          <p:cNvSpPr txBox="1">
            <a:spLocks noChangeArrowheads="1"/>
          </p:cNvSpPr>
          <p:nvPr/>
        </p:nvSpPr>
        <p:spPr bwMode="auto">
          <a:xfrm>
            <a:off x="2710161" y="2476720"/>
            <a:ext cx="7518400" cy="738664"/>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i="1" dirty="0">
                <a:solidFill>
                  <a:prstClr val="black"/>
                </a:solidFill>
                <a:latin typeface="Calibri"/>
                <a:cs typeface="Arial" charset="0"/>
              </a:rPr>
              <a:t>For this demonstration, the diffusion constant is for a large, slowly diffusing species.  The simulation results will show what happens to a slowly diffusing volume species when the membrane contracts rapidly.</a:t>
            </a:r>
          </a:p>
        </p:txBody>
      </p:sp>
      <p:sp>
        <p:nvSpPr>
          <p:cNvPr id="13" name="TextBox 12">
            <a:extLst>
              <a:ext uri="{FF2B5EF4-FFF2-40B4-BE49-F238E27FC236}">
                <a16:creationId xmlns:a16="http://schemas.microsoft.com/office/drawing/2014/main" id="{BAA40282-00C7-5615-A57C-A13B7C98191C}"/>
              </a:ext>
            </a:extLst>
          </p:cNvPr>
          <p:cNvSpPr txBox="1">
            <a:spLocks noChangeArrowheads="1"/>
          </p:cNvSpPr>
          <p:nvPr/>
        </p:nvSpPr>
        <p:spPr bwMode="auto">
          <a:xfrm>
            <a:off x="2613886" y="1001550"/>
            <a:ext cx="709801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Go to the Specifications tab and change the Diffusion Constant to 1.0.  Double click in the box to edit.</a:t>
            </a:r>
          </a:p>
        </p:txBody>
      </p:sp>
      <p:pic>
        <p:nvPicPr>
          <p:cNvPr id="17" name="Picture 16">
            <a:extLst>
              <a:ext uri="{FF2B5EF4-FFF2-40B4-BE49-F238E27FC236}">
                <a16:creationId xmlns:a16="http://schemas.microsoft.com/office/drawing/2014/main" id="{4C1E3759-ECE4-CE4D-F943-0608CDA046D0}"/>
              </a:ext>
            </a:extLst>
          </p:cNvPr>
          <p:cNvPicPr>
            <a:picLocks noChangeAspect="1"/>
          </p:cNvPicPr>
          <p:nvPr/>
        </p:nvPicPr>
        <p:blipFill rotWithShape="1">
          <a:blip r:embed="rId2"/>
          <a:srcRect l="85656" t="16581" r="1806" b="80196"/>
          <a:stretch/>
        </p:blipFill>
        <p:spPr>
          <a:xfrm>
            <a:off x="9099267" y="1772587"/>
            <a:ext cx="1058086" cy="182381"/>
          </a:xfrm>
          <a:prstGeom prst="rect">
            <a:avLst/>
          </a:prstGeom>
        </p:spPr>
      </p:pic>
      <p:cxnSp>
        <p:nvCxnSpPr>
          <p:cNvPr id="15" name="Straight Arrow Connector 14">
            <a:extLst>
              <a:ext uri="{FF2B5EF4-FFF2-40B4-BE49-F238E27FC236}">
                <a16:creationId xmlns:a16="http://schemas.microsoft.com/office/drawing/2014/main" id="{03BA30F9-99B3-6D8A-4652-D50110EE256E}"/>
              </a:ext>
            </a:extLst>
          </p:cNvPr>
          <p:cNvCxnSpPr>
            <a:cxnSpLocks/>
            <a:stCxn id="13" idx="2"/>
            <a:endCxn id="17" idx="1"/>
          </p:cNvCxnSpPr>
          <p:nvPr/>
        </p:nvCxnSpPr>
        <p:spPr>
          <a:xfrm>
            <a:off x="6162891" y="1524771"/>
            <a:ext cx="2936376" cy="33900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677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F9433-1CB7-0E4C-18FC-AB3C12F2D83A}"/>
              </a:ext>
            </a:extLst>
          </p:cNvPr>
          <p:cNvPicPr>
            <a:picLocks noChangeAspect="1"/>
          </p:cNvPicPr>
          <p:nvPr/>
        </p:nvPicPr>
        <p:blipFill>
          <a:blip r:embed="rId2"/>
          <a:stretch>
            <a:fillRect/>
          </a:stretch>
        </p:blipFill>
        <p:spPr>
          <a:xfrm>
            <a:off x="1862138" y="726519"/>
            <a:ext cx="8448675" cy="5629275"/>
          </a:xfrm>
          <a:prstGeom prst="rect">
            <a:avLst/>
          </a:prstGeom>
        </p:spPr>
      </p:pic>
      <p:sp>
        <p:nvSpPr>
          <p:cNvPr id="11" name="Rectangle 10"/>
          <p:cNvSpPr/>
          <p:nvPr/>
        </p:nvSpPr>
        <p:spPr>
          <a:xfrm>
            <a:off x="1862138" y="726519"/>
            <a:ext cx="8467725" cy="56673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3" name="TextBox 12">
            <a:extLst>
              <a:ext uri="{FF2B5EF4-FFF2-40B4-BE49-F238E27FC236}">
                <a16:creationId xmlns:a16="http://schemas.microsoft.com/office/drawing/2014/main" id="{BAA40282-00C7-5615-A57C-A13B7C98191C}"/>
              </a:ext>
            </a:extLst>
          </p:cNvPr>
          <p:cNvSpPr txBox="1">
            <a:spLocks noChangeArrowheads="1"/>
          </p:cNvSpPr>
          <p:nvPr/>
        </p:nvSpPr>
        <p:spPr bwMode="auto">
          <a:xfrm>
            <a:off x="2572556" y="2646628"/>
            <a:ext cx="7098010" cy="738664"/>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Go to the Simulations tab.  The simulation will have been copied along with the application, but not run.  There is no need to edit the simulation parameters, and you can simply run by selecting the green arrow to run remotely on </a:t>
            </a:r>
            <a:r>
              <a:rPr lang="en-US" sz="1400" dirty="0" err="1">
                <a:solidFill>
                  <a:prstClr val="black"/>
                </a:solidFill>
                <a:latin typeface="Calibri"/>
                <a:cs typeface="Arial" charset="0"/>
              </a:rPr>
              <a:t>VCell</a:t>
            </a:r>
            <a:r>
              <a:rPr lang="en-US" sz="1400" dirty="0">
                <a:solidFill>
                  <a:prstClr val="black"/>
                </a:solidFill>
                <a:latin typeface="Calibri"/>
                <a:cs typeface="Arial" charset="0"/>
              </a:rPr>
              <a:t> servers.</a:t>
            </a:r>
          </a:p>
        </p:txBody>
      </p:sp>
      <p:pic>
        <p:nvPicPr>
          <p:cNvPr id="9" name="Picture 8">
            <a:extLst>
              <a:ext uri="{FF2B5EF4-FFF2-40B4-BE49-F238E27FC236}">
                <a16:creationId xmlns:a16="http://schemas.microsoft.com/office/drawing/2014/main" id="{F82B8A76-7873-7606-3B9C-FC256F399A2F}"/>
              </a:ext>
            </a:extLst>
          </p:cNvPr>
          <p:cNvPicPr>
            <a:picLocks noChangeAspect="1"/>
          </p:cNvPicPr>
          <p:nvPr/>
        </p:nvPicPr>
        <p:blipFill rotWithShape="1">
          <a:blip r:embed="rId2"/>
          <a:srcRect l="52593" t="3976" r="38500" b="92640"/>
          <a:stretch/>
        </p:blipFill>
        <p:spPr>
          <a:xfrm>
            <a:off x="6308563" y="949859"/>
            <a:ext cx="752475" cy="190500"/>
          </a:xfrm>
          <a:prstGeom prst="rect">
            <a:avLst/>
          </a:prstGeom>
        </p:spPr>
      </p:pic>
      <p:pic>
        <p:nvPicPr>
          <p:cNvPr id="16" name="Picture 15">
            <a:extLst>
              <a:ext uri="{FF2B5EF4-FFF2-40B4-BE49-F238E27FC236}">
                <a16:creationId xmlns:a16="http://schemas.microsoft.com/office/drawing/2014/main" id="{1836708A-0E33-89E1-982D-B17B855BB978}"/>
              </a:ext>
            </a:extLst>
          </p:cNvPr>
          <p:cNvPicPr>
            <a:picLocks noChangeAspect="1"/>
          </p:cNvPicPr>
          <p:nvPr/>
        </p:nvPicPr>
        <p:blipFill rotWithShape="1">
          <a:blip r:embed="rId2"/>
          <a:srcRect l="82020" t="13304" r="14936" b="82052"/>
          <a:stretch/>
        </p:blipFill>
        <p:spPr>
          <a:xfrm>
            <a:off x="8794588" y="1472758"/>
            <a:ext cx="257175" cy="261441"/>
          </a:xfrm>
          <a:prstGeom prst="rect">
            <a:avLst/>
          </a:prstGeom>
        </p:spPr>
      </p:pic>
      <p:pic>
        <p:nvPicPr>
          <p:cNvPr id="22" name="Picture 21">
            <a:extLst>
              <a:ext uri="{FF2B5EF4-FFF2-40B4-BE49-F238E27FC236}">
                <a16:creationId xmlns:a16="http://schemas.microsoft.com/office/drawing/2014/main" id="{F8DC8B7C-B4F9-E3C9-786F-884A948519C7}"/>
              </a:ext>
            </a:extLst>
          </p:cNvPr>
          <p:cNvPicPr>
            <a:picLocks noChangeAspect="1"/>
          </p:cNvPicPr>
          <p:nvPr/>
        </p:nvPicPr>
        <p:blipFill rotWithShape="1">
          <a:blip r:embed="rId2"/>
          <a:srcRect l="25200" t="21848" r="1611" b="75153"/>
          <a:stretch/>
        </p:blipFill>
        <p:spPr>
          <a:xfrm>
            <a:off x="3978825" y="1958854"/>
            <a:ext cx="6183475" cy="168821"/>
          </a:xfrm>
          <a:prstGeom prst="rect">
            <a:avLst/>
          </a:prstGeom>
        </p:spPr>
      </p:pic>
      <p:cxnSp>
        <p:nvCxnSpPr>
          <p:cNvPr id="18" name="Straight Arrow Connector 17">
            <a:extLst>
              <a:ext uri="{FF2B5EF4-FFF2-40B4-BE49-F238E27FC236}">
                <a16:creationId xmlns:a16="http://schemas.microsoft.com/office/drawing/2014/main" id="{28BE7CFB-3B36-0E04-7731-66D6A816D4AC}"/>
              </a:ext>
            </a:extLst>
          </p:cNvPr>
          <p:cNvCxnSpPr>
            <a:cxnSpLocks/>
            <a:stCxn id="13" idx="0"/>
          </p:cNvCxnSpPr>
          <p:nvPr/>
        </p:nvCxnSpPr>
        <p:spPr>
          <a:xfrm flipV="1">
            <a:off x="6121561" y="1603478"/>
            <a:ext cx="2673026" cy="1043151"/>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03BA30F9-99B3-6D8A-4652-D50110EE256E}"/>
              </a:ext>
            </a:extLst>
          </p:cNvPr>
          <p:cNvCxnSpPr>
            <a:cxnSpLocks/>
            <a:stCxn id="13" idx="0"/>
          </p:cNvCxnSpPr>
          <p:nvPr/>
        </p:nvCxnSpPr>
        <p:spPr>
          <a:xfrm flipH="1" flipV="1">
            <a:off x="4936963" y="2144214"/>
            <a:ext cx="1184599" cy="50241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6824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E6CD6-8A5D-43FC-DF04-885241B9C96E}"/>
              </a:ext>
            </a:extLst>
          </p:cNvPr>
          <p:cNvPicPr>
            <a:picLocks noChangeAspect="1"/>
          </p:cNvPicPr>
          <p:nvPr/>
        </p:nvPicPr>
        <p:blipFill>
          <a:blip r:embed="rId2"/>
          <a:stretch>
            <a:fillRect/>
          </a:stretch>
        </p:blipFill>
        <p:spPr>
          <a:xfrm>
            <a:off x="1959485" y="757010"/>
            <a:ext cx="8477250" cy="5676900"/>
          </a:xfrm>
          <a:prstGeom prst="rect">
            <a:avLst/>
          </a:prstGeom>
        </p:spPr>
      </p:pic>
      <p:sp>
        <p:nvSpPr>
          <p:cNvPr id="11" name="Rectangle 10"/>
          <p:cNvSpPr/>
          <p:nvPr/>
        </p:nvSpPr>
        <p:spPr>
          <a:xfrm>
            <a:off x="1999925" y="766536"/>
            <a:ext cx="8467725" cy="56673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400">
              <a:solidFill>
                <a:prstClr val="black"/>
              </a:solidFill>
              <a:latin typeface="Calibri"/>
            </a:endParaRPr>
          </a:p>
        </p:txBody>
      </p:sp>
      <p:sp>
        <p:nvSpPr>
          <p:cNvPr id="13" name="TextBox 12">
            <a:extLst>
              <a:ext uri="{FF2B5EF4-FFF2-40B4-BE49-F238E27FC236}">
                <a16:creationId xmlns:a16="http://schemas.microsoft.com/office/drawing/2014/main" id="{BAA40282-00C7-5615-A57C-A13B7C98191C}"/>
              </a:ext>
            </a:extLst>
          </p:cNvPr>
          <p:cNvSpPr txBox="1">
            <a:spLocks noChangeArrowheads="1"/>
          </p:cNvSpPr>
          <p:nvPr/>
        </p:nvSpPr>
        <p:spPr bwMode="auto">
          <a:xfrm>
            <a:off x="2644343" y="2358529"/>
            <a:ext cx="7098010" cy="52322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sz="1400" dirty="0">
                <a:solidFill>
                  <a:prstClr val="black"/>
                </a:solidFill>
                <a:latin typeface="Calibri"/>
                <a:cs typeface="Arial" charset="0"/>
              </a:rPr>
              <a:t>Once Running Status indicates there are results, select the simulation and use the graph icon button to open the results viewer</a:t>
            </a:r>
          </a:p>
        </p:txBody>
      </p:sp>
      <p:pic>
        <p:nvPicPr>
          <p:cNvPr id="9" name="Picture 8">
            <a:extLst>
              <a:ext uri="{FF2B5EF4-FFF2-40B4-BE49-F238E27FC236}">
                <a16:creationId xmlns:a16="http://schemas.microsoft.com/office/drawing/2014/main" id="{F82B8A76-7873-7606-3B9C-FC256F399A2F}"/>
              </a:ext>
            </a:extLst>
          </p:cNvPr>
          <p:cNvPicPr>
            <a:picLocks noChangeAspect="1"/>
          </p:cNvPicPr>
          <p:nvPr/>
        </p:nvPicPr>
        <p:blipFill rotWithShape="1">
          <a:blip r:embed="rId3"/>
          <a:srcRect l="52593" t="3976" r="38500" b="92640"/>
          <a:stretch/>
        </p:blipFill>
        <p:spPr>
          <a:xfrm>
            <a:off x="6402937" y="1010319"/>
            <a:ext cx="752475" cy="190500"/>
          </a:xfrm>
          <a:prstGeom prst="rect">
            <a:avLst/>
          </a:prstGeom>
        </p:spPr>
      </p:pic>
      <p:pic>
        <p:nvPicPr>
          <p:cNvPr id="12" name="Picture 11">
            <a:extLst>
              <a:ext uri="{FF2B5EF4-FFF2-40B4-BE49-F238E27FC236}">
                <a16:creationId xmlns:a16="http://schemas.microsoft.com/office/drawing/2014/main" id="{705CB65D-EBF8-3D54-2CF2-8FA7340FD016}"/>
              </a:ext>
            </a:extLst>
          </p:cNvPr>
          <p:cNvPicPr>
            <a:picLocks noChangeAspect="1"/>
          </p:cNvPicPr>
          <p:nvPr/>
        </p:nvPicPr>
        <p:blipFill rotWithShape="1">
          <a:blip r:embed="rId2"/>
          <a:srcRect l="24809" t="21475" r="1181" b="74861"/>
          <a:stretch/>
        </p:blipFill>
        <p:spPr>
          <a:xfrm>
            <a:off x="4061658" y="1973163"/>
            <a:ext cx="6273992" cy="207975"/>
          </a:xfrm>
          <a:prstGeom prst="rect">
            <a:avLst/>
          </a:prstGeom>
        </p:spPr>
      </p:pic>
      <p:pic>
        <p:nvPicPr>
          <p:cNvPr id="14" name="Picture 13">
            <a:extLst>
              <a:ext uri="{FF2B5EF4-FFF2-40B4-BE49-F238E27FC236}">
                <a16:creationId xmlns:a16="http://schemas.microsoft.com/office/drawing/2014/main" id="{574A6987-FD69-4018-30C1-EA5B369A991C}"/>
              </a:ext>
            </a:extLst>
          </p:cNvPr>
          <p:cNvPicPr>
            <a:picLocks noChangeAspect="1"/>
          </p:cNvPicPr>
          <p:nvPr/>
        </p:nvPicPr>
        <p:blipFill rotWithShape="1">
          <a:blip r:embed="rId2"/>
          <a:srcRect l="88343" t="13156" r="8771" b="82499"/>
          <a:stretch/>
        </p:blipFill>
        <p:spPr>
          <a:xfrm>
            <a:off x="9424033" y="1484407"/>
            <a:ext cx="244601" cy="246638"/>
          </a:xfrm>
          <a:prstGeom prst="rect">
            <a:avLst/>
          </a:prstGeom>
        </p:spPr>
      </p:pic>
      <p:cxnSp>
        <p:nvCxnSpPr>
          <p:cNvPr id="18" name="Straight Arrow Connector 17">
            <a:extLst>
              <a:ext uri="{FF2B5EF4-FFF2-40B4-BE49-F238E27FC236}">
                <a16:creationId xmlns:a16="http://schemas.microsoft.com/office/drawing/2014/main" id="{28BE7CFB-3B36-0E04-7731-66D6A816D4AC}"/>
              </a:ext>
            </a:extLst>
          </p:cNvPr>
          <p:cNvCxnSpPr>
            <a:cxnSpLocks/>
            <a:stCxn id="13" idx="0"/>
          </p:cNvCxnSpPr>
          <p:nvPr/>
        </p:nvCxnSpPr>
        <p:spPr>
          <a:xfrm flipV="1">
            <a:off x="6193348" y="1607727"/>
            <a:ext cx="3230684" cy="75080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03BA30F9-99B3-6D8A-4652-D50110EE256E}"/>
              </a:ext>
            </a:extLst>
          </p:cNvPr>
          <p:cNvCxnSpPr>
            <a:cxnSpLocks/>
            <a:stCxn id="13" idx="0"/>
          </p:cNvCxnSpPr>
          <p:nvPr/>
        </p:nvCxnSpPr>
        <p:spPr>
          <a:xfrm flipH="1" flipV="1">
            <a:off x="5679272" y="2181137"/>
            <a:ext cx="514076" cy="177392"/>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4024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DB3B1B-500C-5EE6-7DB7-5491F42483F7}"/>
              </a:ext>
            </a:extLst>
          </p:cNvPr>
          <p:cNvPicPr>
            <a:picLocks noChangeAspect="1"/>
          </p:cNvPicPr>
          <p:nvPr/>
        </p:nvPicPr>
        <p:blipFill>
          <a:blip r:embed="rId2"/>
          <a:stretch>
            <a:fillRect/>
          </a:stretch>
        </p:blipFill>
        <p:spPr>
          <a:xfrm>
            <a:off x="2233613" y="677907"/>
            <a:ext cx="7724775" cy="5953125"/>
          </a:xfrm>
          <a:prstGeom prst="rect">
            <a:avLst/>
          </a:prstGeom>
        </p:spPr>
      </p:pic>
      <p:sp>
        <p:nvSpPr>
          <p:cNvPr id="6" name="TextBox 5">
            <a:extLst>
              <a:ext uri="{FF2B5EF4-FFF2-40B4-BE49-F238E27FC236}">
                <a16:creationId xmlns:a16="http://schemas.microsoft.com/office/drawing/2014/main" id="{F718A34E-150B-D4E8-9681-3869B915CDFD}"/>
              </a:ext>
            </a:extLst>
          </p:cNvPr>
          <p:cNvSpPr txBox="1"/>
          <p:nvPr/>
        </p:nvSpPr>
        <p:spPr>
          <a:xfrm>
            <a:off x="4406797" y="226969"/>
            <a:ext cx="3156379"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Use the Time slider to see  what happens during the simulation.  </a:t>
            </a:r>
          </a:p>
        </p:txBody>
      </p:sp>
      <p:cxnSp>
        <p:nvCxnSpPr>
          <p:cNvPr id="7" name="Straight Arrow Connector 6">
            <a:extLst>
              <a:ext uri="{FF2B5EF4-FFF2-40B4-BE49-F238E27FC236}">
                <a16:creationId xmlns:a16="http://schemas.microsoft.com/office/drawing/2014/main" id="{07C5F42E-41D5-6458-AF7F-820AC6EA9D07}"/>
              </a:ext>
            </a:extLst>
          </p:cNvPr>
          <p:cNvCxnSpPr>
            <a:cxnSpLocks/>
            <a:stCxn id="6" idx="2"/>
          </p:cNvCxnSpPr>
          <p:nvPr/>
        </p:nvCxnSpPr>
        <p:spPr>
          <a:xfrm flipH="1">
            <a:off x="2977020" y="750189"/>
            <a:ext cx="3007967" cy="80303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7505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7E67E-682B-679B-EC9B-DC38E7E0B7FC}"/>
              </a:ext>
            </a:extLst>
          </p:cNvPr>
          <p:cNvPicPr>
            <a:picLocks noChangeAspect="1"/>
          </p:cNvPicPr>
          <p:nvPr/>
        </p:nvPicPr>
        <p:blipFill>
          <a:blip r:embed="rId2"/>
          <a:stretch>
            <a:fillRect/>
          </a:stretch>
        </p:blipFill>
        <p:spPr>
          <a:xfrm>
            <a:off x="2089260" y="950948"/>
            <a:ext cx="2921794" cy="1885950"/>
          </a:xfrm>
          <a:prstGeom prst="rect">
            <a:avLst/>
          </a:prstGeom>
        </p:spPr>
      </p:pic>
      <p:pic>
        <p:nvPicPr>
          <p:cNvPr id="8" name="Picture 7">
            <a:extLst>
              <a:ext uri="{FF2B5EF4-FFF2-40B4-BE49-F238E27FC236}">
                <a16:creationId xmlns:a16="http://schemas.microsoft.com/office/drawing/2014/main" id="{97763F3D-3CBA-9777-9C4B-A113C83DD4C0}"/>
              </a:ext>
            </a:extLst>
          </p:cNvPr>
          <p:cNvPicPr>
            <a:picLocks noChangeAspect="1"/>
          </p:cNvPicPr>
          <p:nvPr/>
        </p:nvPicPr>
        <p:blipFill>
          <a:blip r:embed="rId3"/>
          <a:stretch>
            <a:fillRect/>
          </a:stretch>
        </p:blipFill>
        <p:spPr>
          <a:xfrm>
            <a:off x="3532688" y="2480042"/>
            <a:ext cx="2871788" cy="1721644"/>
          </a:xfrm>
          <a:prstGeom prst="rect">
            <a:avLst/>
          </a:prstGeom>
        </p:spPr>
      </p:pic>
      <p:pic>
        <p:nvPicPr>
          <p:cNvPr id="10" name="Picture 9">
            <a:extLst>
              <a:ext uri="{FF2B5EF4-FFF2-40B4-BE49-F238E27FC236}">
                <a16:creationId xmlns:a16="http://schemas.microsoft.com/office/drawing/2014/main" id="{CA62ED10-FDFF-5E51-4DEC-651973CD6EC5}"/>
              </a:ext>
            </a:extLst>
          </p:cNvPr>
          <p:cNvPicPr>
            <a:picLocks noChangeAspect="1"/>
          </p:cNvPicPr>
          <p:nvPr/>
        </p:nvPicPr>
        <p:blipFill>
          <a:blip r:embed="rId4"/>
          <a:stretch>
            <a:fillRect/>
          </a:stretch>
        </p:blipFill>
        <p:spPr>
          <a:xfrm>
            <a:off x="5266641" y="3697720"/>
            <a:ext cx="2878931" cy="1843088"/>
          </a:xfrm>
          <a:prstGeom prst="rect">
            <a:avLst/>
          </a:prstGeom>
        </p:spPr>
      </p:pic>
      <p:pic>
        <p:nvPicPr>
          <p:cNvPr id="12" name="Picture 11">
            <a:extLst>
              <a:ext uri="{FF2B5EF4-FFF2-40B4-BE49-F238E27FC236}">
                <a16:creationId xmlns:a16="http://schemas.microsoft.com/office/drawing/2014/main" id="{98B28782-2A04-F355-F92B-F1F185F3553E}"/>
              </a:ext>
            </a:extLst>
          </p:cNvPr>
          <p:cNvPicPr>
            <a:picLocks noChangeAspect="1"/>
          </p:cNvPicPr>
          <p:nvPr/>
        </p:nvPicPr>
        <p:blipFill>
          <a:blip r:embed="rId5"/>
          <a:stretch>
            <a:fillRect/>
          </a:stretch>
        </p:blipFill>
        <p:spPr>
          <a:xfrm>
            <a:off x="7056394" y="4970499"/>
            <a:ext cx="2878931" cy="1700213"/>
          </a:xfrm>
          <a:prstGeom prst="rect">
            <a:avLst/>
          </a:prstGeom>
        </p:spPr>
      </p:pic>
      <p:sp>
        <p:nvSpPr>
          <p:cNvPr id="2" name="TextBox 1">
            <a:extLst>
              <a:ext uri="{FF2B5EF4-FFF2-40B4-BE49-F238E27FC236}">
                <a16:creationId xmlns:a16="http://schemas.microsoft.com/office/drawing/2014/main" id="{8CA94C92-CB2A-D2CE-474C-EAAD0FF22DA8}"/>
              </a:ext>
            </a:extLst>
          </p:cNvPr>
          <p:cNvSpPr txBox="1"/>
          <p:nvPr/>
        </p:nvSpPr>
        <p:spPr>
          <a:xfrm>
            <a:off x="5506896" y="950949"/>
            <a:ext cx="4595845" cy="1384995"/>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i="1" dirty="0">
                <a:solidFill>
                  <a:srgbClr val="000000"/>
                </a:solidFill>
                <a:latin typeface="Calibri"/>
                <a:cs typeface="Arial" charset="0"/>
              </a:rPr>
              <a:t>The velocity of the membrane contraction is sufficiently fast that the volume species becomes concentrated under the membrane before the concentration gradient can be dispersed by diffusion.  When the membrane expands, there is a low concentration of </a:t>
            </a:r>
            <a:r>
              <a:rPr lang="en-US" sz="1400" i="1" dirty="0" err="1">
                <a:solidFill>
                  <a:srgbClr val="000000"/>
                </a:solidFill>
                <a:latin typeface="Calibri"/>
                <a:cs typeface="Arial" charset="0"/>
              </a:rPr>
              <a:t>dex</a:t>
            </a:r>
            <a:r>
              <a:rPr lang="en-US" sz="1400" i="1" dirty="0">
                <a:solidFill>
                  <a:srgbClr val="000000"/>
                </a:solidFill>
                <a:latin typeface="Calibri"/>
                <a:cs typeface="Arial" charset="0"/>
              </a:rPr>
              <a:t> under the membrane as it diffuses into the newly created volume.</a:t>
            </a:r>
          </a:p>
        </p:txBody>
      </p:sp>
      <p:sp>
        <p:nvSpPr>
          <p:cNvPr id="11" name="TextBox 10">
            <a:extLst>
              <a:ext uri="{FF2B5EF4-FFF2-40B4-BE49-F238E27FC236}">
                <a16:creationId xmlns:a16="http://schemas.microsoft.com/office/drawing/2014/main" id="{AB601F80-22DD-3CD2-3BAA-463D1BEFAC45}"/>
              </a:ext>
            </a:extLst>
          </p:cNvPr>
          <p:cNvSpPr txBox="1"/>
          <p:nvPr/>
        </p:nvSpPr>
        <p:spPr>
          <a:xfrm>
            <a:off x="6454483" y="2747007"/>
            <a:ext cx="3648258"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i="1" dirty="0">
                <a:solidFill>
                  <a:srgbClr val="000000"/>
                </a:solidFill>
                <a:latin typeface="Calibri"/>
                <a:cs typeface="Arial" charset="0"/>
              </a:rPr>
              <a:t>Note that </a:t>
            </a:r>
            <a:r>
              <a:rPr lang="en-US" sz="1400" i="1" dirty="0" err="1">
                <a:solidFill>
                  <a:srgbClr val="000000"/>
                </a:solidFill>
                <a:latin typeface="Calibri"/>
                <a:cs typeface="Arial" charset="0"/>
              </a:rPr>
              <a:t>autorange</a:t>
            </a:r>
            <a:r>
              <a:rPr lang="en-US" sz="1400" i="1" dirty="0">
                <a:solidFill>
                  <a:srgbClr val="000000"/>
                </a:solidFill>
                <a:latin typeface="Calibri"/>
                <a:cs typeface="Arial" charset="0"/>
              </a:rPr>
              <a:t> is selected for each image.</a:t>
            </a:r>
          </a:p>
        </p:txBody>
      </p:sp>
      <p:sp>
        <p:nvSpPr>
          <p:cNvPr id="13" name="TextBox 12">
            <a:extLst>
              <a:ext uri="{FF2B5EF4-FFF2-40B4-BE49-F238E27FC236}">
                <a16:creationId xmlns:a16="http://schemas.microsoft.com/office/drawing/2014/main" id="{FA269C67-E962-19CF-576A-E968D1025AA5}"/>
              </a:ext>
            </a:extLst>
          </p:cNvPr>
          <p:cNvSpPr txBox="1"/>
          <p:nvPr/>
        </p:nvSpPr>
        <p:spPr>
          <a:xfrm>
            <a:off x="4017921" y="1099755"/>
            <a:ext cx="844191"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 = 0.04 s</a:t>
            </a:r>
          </a:p>
        </p:txBody>
      </p:sp>
      <p:sp>
        <p:nvSpPr>
          <p:cNvPr id="14" name="TextBox 13">
            <a:extLst>
              <a:ext uri="{FF2B5EF4-FFF2-40B4-BE49-F238E27FC236}">
                <a16:creationId xmlns:a16="http://schemas.microsoft.com/office/drawing/2014/main" id="{0E76255E-3EFB-05E2-BF27-4F55F5191AFA}"/>
              </a:ext>
            </a:extLst>
          </p:cNvPr>
          <p:cNvSpPr txBox="1"/>
          <p:nvPr/>
        </p:nvSpPr>
        <p:spPr>
          <a:xfrm>
            <a:off x="5459507" y="2633770"/>
            <a:ext cx="844191"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 = 0.16 s</a:t>
            </a:r>
          </a:p>
        </p:txBody>
      </p:sp>
      <p:sp>
        <p:nvSpPr>
          <p:cNvPr id="15" name="TextBox 14">
            <a:extLst>
              <a:ext uri="{FF2B5EF4-FFF2-40B4-BE49-F238E27FC236}">
                <a16:creationId xmlns:a16="http://schemas.microsoft.com/office/drawing/2014/main" id="{BE0D12DB-E7D8-B576-940C-C2009F5E17AA}"/>
              </a:ext>
            </a:extLst>
          </p:cNvPr>
          <p:cNvSpPr txBox="1"/>
          <p:nvPr/>
        </p:nvSpPr>
        <p:spPr>
          <a:xfrm>
            <a:off x="7209565" y="3872445"/>
            <a:ext cx="844191"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 = 0.26 s</a:t>
            </a:r>
          </a:p>
        </p:txBody>
      </p:sp>
      <p:sp>
        <p:nvSpPr>
          <p:cNvPr id="16" name="TextBox 15">
            <a:extLst>
              <a:ext uri="{FF2B5EF4-FFF2-40B4-BE49-F238E27FC236}">
                <a16:creationId xmlns:a16="http://schemas.microsoft.com/office/drawing/2014/main" id="{436269C0-9CC2-F19E-71AB-FEC53D1346A0}"/>
              </a:ext>
            </a:extLst>
          </p:cNvPr>
          <p:cNvSpPr txBox="1"/>
          <p:nvPr/>
        </p:nvSpPr>
        <p:spPr>
          <a:xfrm>
            <a:off x="8993957" y="5095873"/>
            <a:ext cx="844191"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defRPr/>
            </a:pPr>
            <a:r>
              <a:rPr lang="en-US" sz="1400" dirty="0">
                <a:solidFill>
                  <a:srgbClr val="000000"/>
                </a:solidFill>
                <a:latin typeface="Calibri"/>
                <a:cs typeface="Arial" charset="0"/>
              </a:rPr>
              <a:t>t = 0.46 s</a:t>
            </a:r>
          </a:p>
        </p:txBody>
      </p:sp>
    </p:spTree>
    <p:extLst>
      <p:ext uri="{BB962C8B-B14F-4D97-AF65-F5344CB8AC3E}">
        <p14:creationId xmlns:p14="http://schemas.microsoft.com/office/powerpoint/2010/main" val="5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4777" y="808724"/>
            <a:ext cx="7977378" cy="5570411"/>
          </a:xfrm>
          <a:prstGeom prst="rect">
            <a:avLst/>
          </a:prstGeom>
        </p:spPr>
      </p:pic>
      <p:sp>
        <p:nvSpPr>
          <p:cNvPr id="3" name="Rectangle 2"/>
          <p:cNvSpPr/>
          <p:nvPr/>
        </p:nvSpPr>
        <p:spPr>
          <a:xfrm>
            <a:off x="5401361" y="1687651"/>
            <a:ext cx="656706"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 name="Rectangle 4"/>
          <p:cNvSpPr/>
          <p:nvPr/>
        </p:nvSpPr>
        <p:spPr>
          <a:xfrm>
            <a:off x="2144778" y="725805"/>
            <a:ext cx="8021955" cy="566333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p:cNvPicPr>
            <a:picLocks noChangeAspect="1"/>
          </p:cNvPicPr>
          <p:nvPr/>
        </p:nvPicPr>
        <p:blipFill rotWithShape="1">
          <a:blip r:embed="rId2"/>
          <a:srcRect l="23524" t="17562" b="75047"/>
          <a:stretch/>
        </p:blipFill>
        <p:spPr>
          <a:xfrm>
            <a:off x="4021377" y="1816524"/>
            <a:ext cx="6100779" cy="411679"/>
          </a:xfrm>
          <a:prstGeom prst="rect">
            <a:avLst/>
          </a:prstGeom>
        </p:spPr>
      </p:pic>
      <p:sp>
        <p:nvSpPr>
          <p:cNvPr id="9" name="TextBox 8"/>
          <p:cNvSpPr txBox="1"/>
          <p:nvPr/>
        </p:nvSpPr>
        <p:spPr>
          <a:xfrm>
            <a:off x="2038041" y="2096993"/>
            <a:ext cx="2430751" cy="800219"/>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t>Click on the “Simulations” tab and then the </a:t>
            </a:r>
            <a:r>
              <a:rPr lang="en-US" dirty="0"/>
              <a:t>N</a:t>
            </a:r>
            <a:r>
              <a:rPr lang="en-US" sz="1400" dirty="0"/>
              <a:t>ew </a:t>
            </a:r>
            <a:r>
              <a:rPr lang="en-US" dirty="0"/>
              <a:t>S</a:t>
            </a:r>
            <a:r>
              <a:rPr lang="en-US" sz="1400" dirty="0"/>
              <a:t>imulation icon to create a simulation. </a:t>
            </a:r>
          </a:p>
        </p:txBody>
      </p:sp>
      <p:sp>
        <p:nvSpPr>
          <p:cNvPr id="11" name="TextBox 10"/>
          <p:cNvSpPr txBox="1"/>
          <p:nvPr/>
        </p:nvSpPr>
        <p:spPr>
          <a:xfrm>
            <a:off x="5327952" y="3039847"/>
            <a:ext cx="3612146" cy="92333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t>To edit the simulation, click the Edit </a:t>
            </a:r>
            <a:r>
              <a:rPr lang="en-US" dirty="0"/>
              <a:t>S</a:t>
            </a:r>
            <a:r>
              <a:rPr lang="en-US" sz="1400" dirty="0"/>
              <a:t>imulation icon to acces</a:t>
            </a:r>
            <a:r>
              <a:rPr lang="en-US" dirty="0"/>
              <a:t>s the Edit Simulation Dialog.</a:t>
            </a:r>
            <a:endParaRPr lang="en-US" sz="1400" dirty="0"/>
          </a:p>
        </p:txBody>
      </p:sp>
      <p:sp>
        <p:nvSpPr>
          <p:cNvPr id="16" name="TextBox 15"/>
          <p:cNvSpPr txBox="1">
            <a:spLocks noChangeArrowheads="1"/>
          </p:cNvSpPr>
          <p:nvPr/>
        </p:nvSpPr>
        <p:spPr bwMode="auto">
          <a:xfrm>
            <a:off x="3259286" y="4988650"/>
            <a:ext cx="6469568" cy="923330"/>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You can create many different simulations from a single Application, varying the length of time, spatial resolution, parameter values, solvers, etc.</a:t>
            </a:r>
          </a:p>
        </p:txBody>
      </p:sp>
      <p:pic>
        <p:nvPicPr>
          <p:cNvPr id="14" name="Picture 13"/>
          <p:cNvPicPr>
            <a:picLocks noChangeAspect="1"/>
          </p:cNvPicPr>
          <p:nvPr/>
        </p:nvPicPr>
        <p:blipFill rotWithShape="1">
          <a:blip r:embed="rId2"/>
          <a:srcRect l="51485" t="4435" r="38501" b="92441"/>
          <a:stretch/>
        </p:blipFill>
        <p:spPr>
          <a:xfrm>
            <a:off x="6272967" y="1068066"/>
            <a:ext cx="798798" cy="174002"/>
          </a:xfrm>
          <a:prstGeom prst="rect">
            <a:avLst/>
          </a:prstGeom>
        </p:spPr>
      </p:pic>
      <p:sp>
        <p:nvSpPr>
          <p:cNvPr id="15" name="TextBox 14"/>
          <p:cNvSpPr txBox="1"/>
          <p:nvPr/>
        </p:nvSpPr>
        <p:spPr>
          <a:xfrm>
            <a:off x="7569120" y="964444"/>
            <a:ext cx="2430751" cy="30777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t>Go to the Simulations page. </a:t>
            </a:r>
          </a:p>
        </p:txBody>
      </p:sp>
      <p:cxnSp>
        <p:nvCxnSpPr>
          <p:cNvPr id="17" name="Elbow Connector 9"/>
          <p:cNvCxnSpPr>
            <a:stCxn id="15" idx="1"/>
          </p:cNvCxnSpPr>
          <p:nvPr/>
        </p:nvCxnSpPr>
        <p:spPr>
          <a:xfrm flipH="1">
            <a:off x="7116457" y="1118333"/>
            <a:ext cx="452662" cy="3673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CB006088-D80A-E8C8-8F80-1FB62772651F}"/>
              </a:ext>
            </a:extLst>
          </p:cNvPr>
          <p:cNvPicPr>
            <a:picLocks noChangeAspect="1"/>
          </p:cNvPicPr>
          <p:nvPr/>
        </p:nvPicPr>
        <p:blipFill rotWithShape="1">
          <a:blip r:embed="rId2"/>
          <a:srcRect l="23524" t="8332" r="68914" b="87410"/>
          <a:stretch/>
        </p:blipFill>
        <p:spPr>
          <a:xfrm>
            <a:off x="4021376" y="1285348"/>
            <a:ext cx="603212" cy="237188"/>
          </a:xfrm>
          <a:prstGeom prst="rect">
            <a:avLst/>
          </a:prstGeom>
        </p:spPr>
      </p:pic>
      <p:pic>
        <p:nvPicPr>
          <p:cNvPr id="19" name="Picture 18">
            <a:extLst>
              <a:ext uri="{FF2B5EF4-FFF2-40B4-BE49-F238E27FC236}">
                <a16:creationId xmlns:a16="http://schemas.microsoft.com/office/drawing/2014/main" id="{795AFC43-585D-607D-50D0-B66F32B51A46}"/>
              </a:ext>
            </a:extLst>
          </p:cNvPr>
          <p:cNvPicPr>
            <a:picLocks noChangeAspect="1"/>
          </p:cNvPicPr>
          <p:nvPr/>
        </p:nvPicPr>
        <p:blipFill rotWithShape="1">
          <a:blip r:embed="rId2"/>
          <a:srcRect l="25216" t="12883" r="71835" b="82678"/>
          <a:stretch/>
        </p:blipFill>
        <p:spPr>
          <a:xfrm>
            <a:off x="4128619" y="1562406"/>
            <a:ext cx="235217" cy="247358"/>
          </a:xfrm>
          <a:prstGeom prst="rect">
            <a:avLst/>
          </a:prstGeom>
        </p:spPr>
      </p:pic>
      <p:pic>
        <p:nvPicPr>
          <p:cNvPr id="20" name="Picture 19">
            <a:extLst>
              <a:ext uri="{FF2B5EF4-FFF2-40B4-BE49-F238E27FC236}">
                <a16:creationId xmlns:a16="http://schemas.microsoft.com/office/drawing/2014/main" id="{70B4D9EA-75F2-534B-E51E-E9098A8ABBA5}"/>
              </a:ext>
            </a:extLst>
          </p:cNvPr>
          <p:cNvPicPr>
            <a:picLocks noChangeAspect="1"/>
          </p:cNvPicPr>
          <p:nvPr/>
        </p:nvPicPr>
        <p:blipFill rotWithShape="1">
          <a:blip r:embed="rId2"/>
          <a:srcRect l="30781" t="12414" r="65514" b="82239"/>
          <a:stretch/>
        </p:blipFill>
        <p:spPr>
          <a:xfrm>
            <a:off x="4643877" y="1562406"/>
            <a:ext cx="235217" cy="237188"/>
          </a:xfrm>
          <a:prstGeom prst="rect">
            <a:avLst/>
          </a:prstGeom>
        </p:spPr>
      </p:pic>
      <p:cxnSp>
        <p:nvCxnSpPr>
          <p:cNvPr id="13" name="Elbow Connector 9"/>
          <p:cNvCxnSpPr/>
          <p:nvPr/>
        </p:nvCxnSpPr>
        <p:spPr>
          <a:xfrm flipH="1" flipV="1">
            <a:off x="4806062" y="1765289"/>
            <a:ext cx="1811840" cy="127455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0" name="Elbow Connector 9"/>
          <p:cNvCxnSpPr>
            <a:stCxn id="9" idx="0"/>
          </p:cNvCxnSpPr>
          <p:nvPr/>
        </p:nvCxnSpPr>
        <p:spPr>
          <a:xfrm flipV="1">
            <a:off x="3253416" y="1710690"/>
            <a:ext cx="899496" cy="386302"/>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496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45429" y="1687651"/>
            <a:ext cx="656706"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5" name="TextBox 14"/>
          <p:cNvSpPr txBox="1"/>
          <p:nvPr/>
        </p:nvSpPr>
        <p:spPr>
          <a:xfrm>
            <a:off x="2002791" y="2992269"/>
            <a:ext cx="3173209" cy="1231106"/>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Click the “Parameters” tab to </a:t>
            </a:r>
            <a:r>
              <a:rPr lang="en-US" sz="1400" dirty="0"/>
              <a:t>view or edit the parameters (e.g. rate constants or initial concentrations in the model). In this tutorial you can leave the parameters as initially described.</a:t>
            </a:r>
          </a:p>
        </p:txBody>
      </p:sp>
      <p:sp>
        <p:nvSpPr>
          <p:cNvPr id="4" name="Rectangle 3"/>
          <p:cNvSpPr/>
          <p:nvPr/>
        </p:nvSpPr>
        <p:spPr>
          <a:xfrm>
            <a:off x="5371845" y="1583324"/>
            <a:ext cx="730291" cy="22092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Elbow Connector 9"/>
          <p:cNvCxnSpPr/>
          <p:nvPr/>
        </p:nvCxnSpPr>
        <p:spPr>
          <a:xfrm flipV="1">
            <a:off x="2002790" y="1798115"/>
            <a:ext cx="3369054" cy="119415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1912620" y="788219"/>
            <a:ext cx="7991856" cy="5577650"/>
          </a:xfrm>
          <a:prstGeom prst="rect">
            <a:avLst/>
          </a:prstGeom>
        </p:spPr>
      </p:pic>
      <p:sp>
        <p:nvSpPr>
          <p:cNvPr id="10" name="Rectangle 9"/>
          <p:cNvSpPr/>
          <p:nvPr/>
        </p:nvSpPr>
        <p:spPr>
          <a:xfrm>
            <a:off x="1882522" y="762968"/>
            <a:ext cx="8021955" cy="566333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p:nvPicPr>
        <p:blipFill rotWithShape="1">
          <a:blip r:embed="rId2"/>
          <a:srcRect l="35297" r="3135"/>
          <a:stretch/>
        </p:blipFill>
        <p:spPr>
          <a:xfrm>
            <a:off x="4727980" y="788219"/>
            <a:ext cx="4937760" cy="5577650"/>
          </a:xfrm>
          <a:prstGeom prst="rect">
            <a:avLst/>
          </a:prstGeom>
        </p:spPr>
      </p:pic>
      <p:sp>
        <p:nvSpPr>
          <p:cNvPr id="13" name="TextBox 12"/>
          <p:cNvSpPr txBox="1"/>
          <p:nvPr/>
        </p:nvSpPr>
        <p:spPr>
          <a:xfrm>
            <a:off x="5702359" y="231664"/>
            <a:ext cx="3886200" cy="1477328"/>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400" dirty="0"/>
              <a:t>The Edit </a:t>
            </a:r>
            <a:r>
              <a:rPr lang="en-US" dirty="0"/>
              <a:t>S</a:t>
            </a:r>
            <a:r>
              <a:rPr lang="en-US" sz="1400" dirty="0"/>
              <a:t>imulation </a:t>
            </a:r>
            <a:r>
              <a:rPr lang="en-US" dirty="0"/>
              <a:t>Dialog has 3 tabs.  The Parameters Tab is used to adjust parameters for each simulation, or to scan multiple parameters.  Use the Default settings for this tutorial</a:t>
            </a:r>
            <a:endParaRPr lang="en-US" sz="1400" dirty="0"/>
          </a:p>
        </p:txBody>
      </p:sp>
    </p:spTree>
    <p:extLst>
      <p:ext uri="{BB962C8B-B14F-4D97-AF65-F5344CB8AC3E}">
        <p14:creationId xmlns:p14="http://schemas.microsoft.com/office/powerpoint/2010/main" val="391074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85089" y="1118290"/>
            <a:ext cx="4367702" cy="4822287"/>
          </a:xfrm>
          <a:prstGeom prst="rect">
            <a:avLst/>
          </a:prstGeom>
        </p:spPr>
      </p:pic>
      <p:sp>
        <p:nvSpPr>
          <p:cNvPr id="17" name="Rectangle 16"/>
          <p:cNvSpPr/>
          <p:nvPr/>
        </p:nvSpPr>
        <p:spPr>
          <a:xfrm>
            <a:off x="3883710" y="1112083"/>
            <a:ext cx="4367703" cy="4864557"/>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3"/>
          <p:cNvSpPr txBox="1"/>
          <p:nvPr/>
        </p:nvSpPr>
        <p:spPr>
          <a:xfrm>
            <a:off x="3451773" y="2195170"/>
            <a:ext cx="2700297"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solidFill>
                  <a:srgbClr val="000000"/>
                </a:solidFill>
                <a:cs typeface="Arial" charset="0"/>
              </a:rPr>
              <a:t>Use “Lock aspect ratio” to keep the values proportional.</a:t>
            </a:r>
          </a:p>
        </p:txBody>
      </p:sp>
      <p:sp>
        <p:nvSpPr>
          <p:cNvPr id="7" name="TextBox 6"/>
          <p:cNvSpPr txBox="1"/>
          <p:nvPr/>
        </p:nvSpPr>
        <p:spPr>
          <a:xfrm>
            <a:off x="3184049" y="756067"/>
            <a:ext cx="5767023" cy="86177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1400" dirty="0">
                <a:solidFill>
                  <a:srgbClr val="000000"/>
                </a:solidFill>
                <a:cs typeface="Arial" charset="0"/>
              </a:rPr>
              <a:t>Select the “Mesh</a:t>
            </a:r>
            <a:r>
              <a:rPr lang="en-US" dirty="0">
                <a:solidFill>
                  <a:srgbClr val="000000"/>
                </a:solidFill>
                <a:cs typeface="Arial" charset="0"/>
              </a:rPr>
              <a:t>” tab to edit the mesh resolution for the simulation in the X and Y planes.  Select</a:t>
            </a:r>
            <a:r>
              <a:rPr lang="en-US" sz="1400" dirty="0">
                <a:solidFill>
                  <a:srgbClr val="000000"/>
                </a:solidFill>
                <a:cs typeface="Arial" charset="0"/>
              </a:rPr>
              <a:t> “OK” to accept any changes. </a:t>
            </a:r>
          </a:p>
        </p:txBody>
      </p:sp>
      <p:sp>
        <p:nvSpPr>
          <p:cNvPr id="14" name="Right Arrow 13"/>
          <p:cNvSpPr/>
          <p:nvPr/>
        </p:nvSpPr>
        <p:spPr>
          <a:xfrm>
            <a:off x="4501244" y="3727092"/>
            <a:ext cx="1701800" cy="393425"/>
          </a:xfrm>
          <a:prstGeom prst="rightArrow">
            <a:avLst/>
          </a:prstGeom>
          <a:solidFill>
            <a:srgbClr val="FFFF00"/>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p:cNvPicPr>
            <a:picLocks noChangeAspect="1"/>
          </p:cNvPicPr>
          <p:nvPr/>
        </p:nvPicPr>
        <p:blipFill rotWithShape="1">
          <a:blip r:embed="rId2"/>
          <a:srcRect t="40119" b="30135"/>
          <a:stretch/>
        </p:blipFill>
        <p:spPr>
          <a:xfrm>
            <a:off x="3883710" y="3067009"/>
            <a:ext cx="4367702" cy="1434465"/>
          </a:xfrm>
          <a:prstGeom prst="rect">
            <a:avLst/>
          </a:prstGeom>
        </p:spPr>
      </p:pic>
      <p:pic>
        <p:nvPicPr>
          <p:cNvPr id="24" name="Picture 23"/>
          <p:cNvPicPr>
            <a:picLocks noChangeAspect="1"/>
          </p:cNvPicPr>
          <p:nvPr/>
        </p:nvPicPr>
        <p:blipFill rotWithShape="1">
          <a:blip r:embed="rId2"/>
          <a:srcRect l="16008" t="9874" r="77130" b="86669"/>
          <a:stretch/>
        </p:blipFill>
        <p:spPr>
          <a:xfrm>
            <a:off x="4546891" y="1591842"/>
            <a:ext cx="299732" cy="166703"/>
          </a:xfrm>
          <a:prstGeom prst="rect">
            <a:avLst/>
          </a:prstGeom>
        </p:spPr>
      </p:pic>
      <p:cxnSp>
        <p:nvCxnSpPr>
          <p:cNvPr id="26" name="Elbow Connector 9"/>
          <p:cNvCxnSpPr/>
          <p:nvPr/>
        </p:nvCxnSpPr>
        <p:spPr>
          <a:xfrm>
            <a:off x="4643011" y="2715787"/>
            <a:ext cx="354344" cy="62830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23" name="Elbow Connector 9"/>
          <p:cNvCxnSpPr/>
          <p:nvPr/>
        </p:nvCxnSpPr>
        <p:spPr>
          <a:xfrm flipH="1" flipV="1">
            <a:off x="5862639" y="4003118"/>
            <a:ext cx="1577099" cy="67621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3" name="TextBox 3"/>
          <p:cNvSpPr txBox="1"/>
          <p:nvPr/>
        </p:nvSpPr>
        <p:spPr>
          <a:xfrm>
            <a:off x="4285442" y="4667110"/>
            <a:ext cx="3415281" cy="1200329"/>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solidFill>
                  <a:srgbClr val="000000"/>
                </a:solidFill>
                <a:cs typeface="Arial" charset="0"/>
              </a:rPr>
              <a:t>The larger the total size of the mesh  elements the more accurate the solution, but the simulation will be slower. </a:t>
            </a:r>
          </a:p>
        </p:txBody>
      </p:sp>
      <p:sp>
        <p:nvSpPr>
          <p:cNvPr id="25" name="TextBox 24"/>
          <p:cNvSpPr txBox="1">
            <a:spLocks noChangeArrowheads="1"/>
          </p:cNvSpPr>
          <p:nvPr/>
        </p:nvSpPr>
        <p:spPr bwMode="auto">
          <a:xfrm>
            <a:off x="2832776" y="6021674"/>
            <a:ext cx="6469568" cy="646331"/>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Use the smaller mesh size values shown here for the tutorial, or the simulation will take a long time to run.</a:t>
            </a:r>
          </a:p>
        </p:txBody>
      </p:sp>
      <p:sp>
        <p:nvSpPr>
          <p:cNvPr id="21" name="Rectangle 20"/>
          <p:cNvSpPr/>
          <p:nvPr/>
        </p:nvSpPr>
        <p:spPr>
          <a:xfrm>
            <a:off x="4555600" y="1591842"/>
            <a:ext cx="299732" cy="166703"/>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5352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758" y="1009482"/>
            <a:ext cx="4879230" cy="5458120"/>
          </a:xfrm>
          <a:prstGeom prst="rect">
            <a:avLst/>
          </a:prstGeom>
        </p:spPr>
      </p:pic>
      <p:sp>
        <p:nvSpPr>
          <p:cNvPr id="11" name="Rectangle 10"/>
          <p:cNvSpPr/>
          <p:nvPr/>
        </p:nvSpPr>
        <p:spPr>
          <a:xfrm>
            <a:off x="4655444" y="1551934"/>
            <a:ext cx="411173" cy="17183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3952225" y="2531742"/>
            <a:ext cx="4078521" cy="59737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 name="Rectangle 5"/>
          <p:cNvSpPr/>
          <p:nvPr/>
        </p:nvSpPr>
        <p:spPr>
          <a:xfrm>
            <a:off x="3800096" y="3339714"/>
            <a:ext cx="2002951" cy="64243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7" name="Rectangle 6"/>
          <p:cNvSpPr/>
          <p:nvPr/>
        </p:nvSpPr>
        <p:spPr>
          <a:xfrm>
            <a:off x="3725430" y="4330160"/>
            <a:ext cx="1930331" cy="71981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9" name="Rectangle 8"/>
          <p:cNvSpPr/>
          <p:nvPr/>
        </p:nvSpPr>
        <p:spPr>
          <a:xfrm>
            <a:off x="5440969" y="6107695"/>
            <a:ext cx="1104643" cy="28012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2" name="Picture 1"/>
          <p:cNvPicPr>
            <a:picLocks noChangeAspect="1"/>
          </p:cNvPicPr>
          <p:nvPr/>
        </p:nvPicPr>
        <p:blipFill>
          <a:blip r:embed="rId4"/>
          <a:stretch>
            <a:fillRect/>
          </a:stretch>
        </p:blipFill>
        <p:spPr>
          <a:xfrm>
            <a:off x="3573758" y="986144"/>
            <a:ext cx="4879230" cy="5499849"/>
          </a:xfrm>
          <a:prstGeom prst="rect">
            <a:avLst/>
          </a:prstGeom>
        </p:spPr>
      </p:pic>
      <p:sp>
        <p:nvSpPr>
          <p:cNvPr id="13" name="Rectangle 12"/>
          <p:cNvSpPr/>
          <p:nvPr/>
        </p:nvSpPr>
        <p:spPr>
          <a:xfrm>
            <a:off x="3601831" y="965173"/>
            <a:ext cx="4864741" cy="5499849"/>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p:cNvPicPr>
            <a:picLocks noChangeAspect="1"/>
          </p:cNvPicPr>
          <p:nvPr/>
        </p:nvPicPr>
        <p:blipFill rotWithShape="1">
          <a:blip r:embed="rId4"/>
          <a:srcRect l="40624" t="30223" r="31069" b="49947"/>
          <a:stretch/>
        </p:blipFill>
        <p:spPr>
          <a:xfrm>
            <a:off x="5575256" y="2727132"/>
            <a:ext cx="1381125" cy="1090613"/>
          </a:xfrm>
          <a:prstGeom prst="rect">
            <a:avLst/>
          </a:prstGeom>
        </p:spPr>
      </p:pic>
      <p:sp>
        <p:nvSpPr>
          <p:cNvPr id="3" name="TextBox 2"/>
          <p:cNvSpPr txBox="1"/>
          <p:nvPr/>
        </p:nvSpPr>
        <p:spPr>
          <a:xfrm>
            <a:off x="5127552" y="1069362"/>
            <a:ext cx="3787798" cy="92333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Select the </a:t>
            </a:r>
            <a:r>
              <a:rPr lang="en-US" sz="1400" dirty="0"/>
              <a:t>“Solver” tab</a:t>
            </a:r>
            <a:r>
              <a:rPr lang="en-US" dirty="0"/>
              <a:t> to configure solver-specific options. Use “OK” to accept text changes. </a:t>
            </a:r>
            <a:endParaRPr lang="en-US" sz="1400" dirty="0"/>
          </a:p>
        </p:txBody>
      </p:sp>
      <p:sp>
        <p:nvSpPr>
          <p:cNvPr id="15" name="TextBox 14"/>
          <p:cNvSpPr txBox="1"/>
          <p:nvPr/>
        </p:nvSpPr>
        <p:spPr>
          <a:xfrm>
            <a:off x="7256388" y="1970435"/>
            <a:ext cx="2830844" cy="1200329"/>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The Moving Boundary solver is selected by default whenever kinematics are defined</a:t>
            </a:r>
            <a:endParaRPr lang="en-US" sz="1400" dirty="0"/>
          </a:p>
        </p:txBody>
      </p:sp>
      <p:sp>
        <p:nvSpPr>
          <p:cNvPr id="16" name="TextBox 15"/>
          <p:cNvSpPr txBox="1"/>
          <p:nvPr/>
        </p:nvSpPr>
        <p:spPr>
          <a:xfrm>
            <a:off x="7373890" y="3042812"/>
            <a:ext cx="2187170" cy="92333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Change the Minimum and Maximum time steps</a:t>
            </a:r>
            <a:endParaRPr lang="en-US" sz="1400" dirty="0"/>
          </a:p>
        </p:txBody>
      </p:sp>
      <p:sp>
        <p:nvSpPr>
          <p:cNvPr id="4" name="Rectangle 3"/>
          <p:cNvSpPr/>
          <p:nvPr/>
        </p:nvSpPr>
        <p:spPr>
          <a:xfrm>
            <a:off x="5579721" y="2738181"/>
            <a:ext cx="1371927" cy="110490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8" name="Picture 27"/>
          <p:cNvPicPr>
            <a:picLocks noChangeAspect="1"/>
          </p:cNvPicPr>
          <p:nvPr/>
        </p:nvPicPr>
        <p:blipFill rotWithShape="1">
          <a:blip r:embed="rId4"/>
          <a:srcRect l="28964" t="19994" r="28869" b="73252"/>
          <a:stretch/>
        </p:blipFill>
        <p:spPr>
          <a:xfrm>
            <a:off x="4927257" y="2162476"/>
            <a:ext cx="2057400" cy="371475"/>
          </a:xfrm>
          <a:prstGeom prst="rect">
            <a:avLst/>
          </a:prstGeom>
        </p:spPr>
      </p:pic>
      <p:sp>
        <p:nvSpPr>
          <p:cNvPr id="17" name="Rectangle 16"/>
          <p:cNvSpPr/>
          <p:nvPr/>
        </p:nvSpPr>
        <p:spPr>
          <a:xfrm>
            <a:off x="4927257" y="2162476"/>
            <a:ext cx="2057401" cy="37147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Elbow Connector 9"/>
          <p:cNvCxnSpPr>
            <a:stCxn id="15" idx="1"/>
            <a:endCxn id="17" idx="3"/>
          </p:cNvCxnSpPr>
          <p:nvPr/>
        </p:nvCxnSpPr>
        <p:spPr>
          <a:xfrm flipH="1" flipV="1">
            <a:off x="6984658" y="2348213"/>
            <a:ext cx="271731" cy="22238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22" name="Elbow Connector 9"/>
          <p:cNvCxnSpPr>
            <a:cxnSpLocks/>
            <a:stCxn id="16" idx="1"/>
            <a:endCxn id="4" idx="3"/>
          </p:cNvCxnSpPr>
          <p:nvPr/>
        </p:nvCxnSpPr>
        <p:spPr>
          <a:xfrm flipH="1" flipV="1">
            <a:off x="6951648" y="3290631"/>
            <a:ext cx="422243" cy="21384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33" name="Picture 32"/>
          <p:cNvPicPr>
            <a:picLocks noChangeAspect="1"/>
          </p:cNvPicPr>
          <p:nvPr/>
        </p:nvPicPr>
        <p:blipFill rotWithShape="1">
          <a:blip r:embed="rId4"/>
          <a:srcRect l="1970" t="52218" r="56454" b="35545"/>
          <a:stretch/>
        </p:blipFill>
        <p:spPr>
          <a:xfrm>
            <a:off x="3676331" y="3855042"/>
            <a:ext cx="2028527" cy="673038"/>
          </a:xfrm>
          <a:prstGeom prst="rect">
            <a:avLst/>
          </a:prstGeom>
        </p:spPr>
      </p:pic>
      <p:sp>
        <p:nvSpPr>
          <p:cNvPr id="34" name="TextBox 33"/>
          <p:cNvSpPr txBox="1"/>
          <p:nvPr/>
        </p:nvSpPr>
        <p:spPr>
          <a:xfrm>
            <a:off x="6354169" y="4032953"/>
            <a:ext cx="2187170" cy="646331"/>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Change the Output options</a:t>
            </a:r>
            <a:endParaRPr lang="en-US" sz="1400" dirty="0"/>
          </a:p>
        </p:txBody>
      </p:sp>
      <p:cxnSp>
        <p:nvCxnSpPr>
          <p:cNvPr id="35" name="Elbow Connector 9"/>
          <p:cNvCxnSpPr>
            <a:stCxn id="34" idx="1"/>
            <a:endCxn id="33" idx="3"/>
          </p:cNvCxnSpPr>
          <p:nvPr/>
        </p:nvCxnSpPr>
        <p:spPr>
          <a:xfrm flipH="1" flipV="1">
            <a:off x="5704857" y="4191562"/>
            <a:ext cx="649312" cy="16455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44" name="Rectangle 43"/>
          <p:cNvSpPr/>
          <p:nvPr/>
        </p:nvSpPr>
        <p:spPr>
          <a:xfrm>
            <a:off x="3690975" y="3855042"/>
            <a:ext cx="2028527" cy="64900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TextBox 44"/>
          <p:cNvSpPr txBox="1">
            <a:spLocks noChangeArrowheads="1"/>
          </p:cNvSpPr>
          <p:nvPr/>
        </p:nvSpPr>
        <p:spPr bwMode="auto">
          <a:xfrm>
            <a:off x="2894560" y="5049975"/>
            <a:ext cx="6469568" cy="1200329"/>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The solver computes the appropriate time step at each point; the output option only chooses which points you choose to save.  Selecting a particular interval will ensure the solver uses those specific times in the computation.</a:t>
            </a:r>
          </a:p>
        </p:txBody>
      </p:sp>
      <p:pic>
        <p:nvPicPr>
          <p:cNvPr id="39" name="Picture 38"/>
          <p:cNvPicPr>
            <a:picLocks noChangeAspect="1"/>
          </p:cNvPicPr>
          <p:nvPr/>
        </p:nvPicPr>
        <p:blipFill rotWithShape="1">
          <a:blip r:embed="rId4"/>
          <a:srcRect l="40362" t="94163" r="50663" b="2250"/>
          <a:stretch/>
        </p:blipFill>
        <p:spPr>
          <a:xfrm>
            <a:off x="5505656" y="6170453"/>
            <a:ext cx="437944" cy="197327"/>
          </a:xfrm>
          <a:prstGeom prst="rect">
            <a:avLst/>
          </a:prstGeom>
        </p:spPr>
      </p:pic>
      <p:pic>
        <p:nvPicPr>
          <p:cNvPr id="26" name="Picture 25">
            <a:extLst>
              <a:ext uri="{FF2B5EF4-FFF2-40B4-BE49-F238E27FC236}">
                <a16:creationId xmlns:a16="http://schemas.microsoft.com/office/drawing/2014/main" id="{868DB958-FE93-2023-D084-5A6A5600D7E1}"/>
              </a:ext>
            </a:extLst>
          </p:cNvPr>
          <p:cNvPicPr>
            <a:picLocks noChangeAspect="1"/>
          </p:cNvPicPr>
          <p:nvPr/>
        </p:nvPicPr>
        <p:blipFill rotWithShape="1">
          <a:blip r:embed="rId4"/>
          <a:srcRect l="23324" t="9862" r="68249" b="87014"/>
          <a:stretch/>
        </p:blipFill>
        <p:spPr>
          <a:xfrm>
            <a:off x="4683516" y="1544274"/>
            <a:ext cx="411173" cy="171834"/>
          </a:xfrm>
          <a:prstGeom prst="rect">
            <a:avLst/>
          </a:prstGeom>
        </p:spPr>
      </p:pic>
    </p:spTree>
    <p:extLst>
      <p:ext uri="{BB962C8B-B14F-4D97-AF65-F5344CB8AC3E}">
        <p14:creationId xmlns:p14="http://schemas.microsoft.com/office/powerpoint/2010/main" val="249166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889760" y="1005841"/>
            <a:ext cx="8379726" cy="509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889761" y="1005841"/>
            <a:ext cx="8523147" cy="509061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267" y="2197781"/>
            <a:ext cx="4802522" cy="2343535"/>
          </a:xfrm>
          <a:prstGeom prst="rect">
            <a:avLst/>
          </a:prstGeom>
        </p:spPr>
      </p:pic>
      <p:sp>
        <p:nvSpPr>
          <p:cNvPr id="5" name="Rectangle 4"/>
          <p:cNvSpPr/>
          <p:nvPr/>
        </p:nvSpPr>
        <p:spPr>
          <a:xfrm>
            <a:off x="4018267" y="2197781"/>
            <a:ext cx="4802522" cy="234353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4779477" y="972490"/>
            <a:ext cx="3124200" cy="1200329"/>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dirty="0"/>
              <a:t>You may receive a warning regarding the size of your simulation. You should select “OK” and run the simulation.</a:t>
            </a:r>
            <a:endParaRPr lang="en-US" sz="1400" dirty="0"/>
          </a:p>
        </p:txBody>
      </p:sp>
      <p:sp>
        <p:nvSpPr>
          <p:cNvPr id="8" name="Rectangle 7"/>
          <p:cNvSpPr/>
          <p:nvPr/>
        </p:nvSpPr>
        <p:spPr>
          <a:xfrm>
            <a:off x="5893482" y="4179239"/>
            <a:ext cx="483872" cy="216916"/>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4320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48322" y="768456"/>
            <a:ext cx="7988237" cy="5574030"/>
          </a:xfrm>
          <a:prstGeom prst="rect">
            <a:avLst/>
          </a:prstGeom>
        </p:spPr>
      </p:pic>
      <p:sp>
        <p:nvSpPr>
          <p:cNvPr id="7" name="Rectangle 6"/>
          <p:cNvSpPr/>
          <p:nvPr/>
        </p:nvSpPr>
        <p:spPr>
          <a:xfrm>
            <a:off x="1981200" y="768456"/>
            <a:ext cx="8055358" cy="557403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3183795" y="2995199"/>
            <a:ext cx="6021165"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Select the simulation you want to run, then click the green “run” arrow to save the model to the database and run the simulation on the remote servers at VCell.  Your simulation results will be saved in the database.</a:t>
            </a:r>
          </a:p>
        </p:txBody>
      </p:sp>
      <p:pic>
        <p:nvPicPr>
          <p:cNvPr id="12" name="Picture 11"/>
          <p:cNvPicPr>
            <a:picLocks noChangeAspect="1"/>
          </p:cNvPicPr>
          <p:nvPr/>
        </p:nvPicPr>
        <p:blipFill rotWithShape="1">
          <a:blip r:embed="rId2"/>
          <a:srcRect l="23961" t="7850" b="74675"/>
          <a:stretch/>
        </p:blipFill>
        <p:spPr>
          <a:xfrm>
            <a:off x="3886200" y="1231121"/>
            <a:ext cx="6074158" cy="975360"/>
          </a:xfrm>
          <a:prstGeom prst="rect">
            <a:avLst/>
          </a:prstGeom>
        </p:spPr>
      </p:pic>
      <p:sp>
        <p:nvSpPr>
          <p:cNvPr id="3" name="Rectangle 2"/>
          <p:cNvSpPr/>
          <p:nvPr/>
        </p:nvSpPr>
        <p:spPr>
          <a:xfrm>
            <a:off x="3886200" y="1231122"/>
            <a:ext cx="6074158" cy="98470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Elbow Connector 13"/>
          <p:cNvCxnSpPr/>
          <p:nvPr/>
        </p:nvCxnSpPr>
        <p:spPr>
          <a:xfrm flipV="1">
            <a:off x="3643313" y="2091875"/>
            <a:ext cx="485772" cy="93781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4" name="Elbow Connector 13"/>
          <p:cNvCxnSpPr/>
          <p:nvPr/>
        </p:nvCxnSpPr>
        <p:spPr>
          <a:xfrm flipV="1">
            <a:off x="7975990" y="1717165"/>
            <a:ext cx="619370" cy="128737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07347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61228" y="849402"/>
            <a:ext cx="7995476" cy="5584889"/>
          </a:xfrm>
          <a:prstGeom prst="rect">
            <a:avLst/>
          </a:prstGeom>
        </p:spPr>
      </p:pic>
      <p:sp>
        <p:nvSpPr>
          <p:cNvPr id="7" name="Rectangle 6"/>
          <p:cNvSpPr/>
          <p:nvPr/>
        </p:nvSpPr>
        <p:spPr>
          <a:xfrm>
            <a:off x="2152116" y="849401"/>
            <a:ext cx="8013700" cy="564357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p:cNvSpPr/>
          <p:nvPr/>
        </p:nvSpPr>
        <p:spPr>
          <a:xfrm>
            <a:off x="4019368" y="1070201"/>
            <a:ext cx="6114720" cy="123984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 name="TextBox 5"/>
          <p:cNvSpPr txBox="1"/>
          <p:nvPr/>
        </p:nvSpPr>
        <p:spPr>
          <a:xfrm>
            <a:off x="1939108" y="2495587"/>
            <a:ext cx="5334000"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400" dirty="0"/>
              <a:t>To view the status of the simulation, look under the “Running Status” column. </a:t>
            </a:r>
          </a:p>
        </p:txBody>
      </p:sp>
      <p:cxnSp>
        <p:nvCxnSpPr>
          <p:cNvPr id="8" name="Straight Arrow Connector 7"/>
          <p:cNvCxnSpPr/>
          <p:nvPr/>
        </p:nvCxnSpPr>
        <p:spPr>
          <a:xfrm flipV="1">
            <a:off x="7273108" y="2326309"/>
            <a:ext cx="714952" cy="16927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p:nvPicPr>
        <p:blipFill rotWithShape="1">
          <a:blip r:embed="rId2"/>
          <a:srcRect l="23523" t="17652" r="1575" b="76082"/>
          <a:stretch/>
        </p:blipFill>
        <p:spPr>
          <a:xfrm>
            <a:off x="4041984" y="1837810"/>
            <a:ext cx="5988788" cy="350001"/>
          </a:xfrm>
          <a:prstGeom prst="rect">
            <a:avLst/>
          </a:prstGeom>
        </p:spPr>
      </p:pic>
      <p:sp>
        <p:nvSpPr>
          <p:cNvPr id="10" name="TextBox 9"/>
          <p:cNvSpPr txBox="1"/>
          <p:nvPr/>
        </p:nvSpPr>
        <p:spPr>
          <a:xfrm>
            <a:off x="4019368" y="3431638"/>
            <a:ext cx="5334000" cy="646331"/>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dirty="0"/>
              <a:t>Use the  “View Results button to see the simulation results.</a:t>
            </a:r>
            <a:endParaRPr lang="en-US" sz="1400" dirty="0"/>
          </a:p>
        </p:txBody>
      </p:sp>
      <p:cxnSp>
        <p:nvCxnSpPr>
          <p:cNvPr id="13" name="Straight Arrow Connector 12"/>
          <p:cNvCxnSpPr/>
          <p:nvPr/>
        </p:nvCxnSpPr>
        <p:spPr>
          <a:xfrm flipV="1">
            <a:off x="8714906" y="1814293"/>
            <a:ext cx="638462" cy="161734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7" name="Picture 16"/>
          <p:cNvPicPr>
            <a:picLocks noChangeAspect="1"/>
          </p:cNvPicPr>
          <p:nvPr/>
        </p:nvPicPr>
        <p:blipFill rotWithShape="1">
          <a:blip r:embed="rId2"/>
          <a:srcRect l="88258" t="12611" r="8094" b="82737"/>
          <a:stretch/>
        </p:blipFill>
        <p:spPr>
          <a:xfrm>
            <a:off x="9205533" y="1553358"/>
            <a:ext cx="291721" cy="259876"/>
          </a:xfrm>
          <a:prstGeom prst="rect">
            <a:avLst/>
          </a:prstGeom>
        </p:spPr>
      </p:pic>
      <p:sp>
        <p:nvSpPr>
          <p:cNvPr id="11" name="TextBox 10">
            <a:extLst>
              <a:ext uri="{FF2B5EF4-FFF2-40B4-BE49-F238E27FC236}">
                <a16:creationId xmlns:a16="http://schemas.microsoft.com/office/drawing/2014/main" id="{782C3D49-25BF-F1FF-9349-075839CCF29D}"/>
              </a:ext>
            </a:extLst>
          </p:cNvPr>
          <p:cNvSpPr txBox="1">
            <a:spLocks noChangeArrowheads="1"/>
          </p:cNvSpPr>
          <p:nvPr/>
        </p:nvSpPr>
        <p:spPr bwMode="auto">
          <a:xfrm>
            <a:off x="2881824" y="4328067"/>
            <a:ext cx="6469568" cy="646331"/>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b="1" i="1" dirty="0">
                <a:solidFill>
                  <a:schemeClr val="dk1"/>
                </a:solidFill>
              </a:rPr>
              <a:t>Note</a:t>
            </a:r>
            <a:r>
              <a:rPr lang="en-US" i="1" dirty="0">
                <a:solidFill>
                  <a:schemeClr val="dk1"/>
                </a:solidFill>
              </a:rPr>
              <a:t>: You can view results any time the Results tab says “yes”, even before the simulation is 100% complete.</a:t>
            </a:r>
          </a:p>
        </p:txBody>
      </p:sp>
    </p:spTree>
    <p:extLst>
      <p:ext uri="{BB962C8B-B14F-4D97-AF65-F5344CB8AC3E}">
        <p14:creationId xmlns:p14="http://schemas.microsoft.com/office/powerpoint/2010/main" val="2812827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2"/>
        </a:lnRef>
        <a:fillRef idx="1">
          <a:schemeClr val="lt1"/>
        </a:fillRef>
        <a:effectRef idx="0">
          <a:schemeClr val="accent2"/>
        </a:effectRef>
        <a:fontRef idx="minor">
          <a:schemeClr val="dk1"/>
        </a:fontRef>
      </a:style>
    </a:spDef>
    <a:lnDef>
      <a:spPr>
        <a:ln w="38100">
          <a:tailEnd type="arrow"/>
        </a:ln>
      </a:spPr>
      <a:bodyPr/>
      <a:lstStyle/>
      <a:style>
        <a:lnRef idx="1">
          <a:schemeClr val="accent2"/>
        </a:lnRef>
        <a:fillRef idx="0">
          <a:schemeClr val="accent2"/>
        </a:fillRef>
        <a:effectRef idx="0">
          <a:schemeClr val="accent2"/>
        </a:effectRef>
        <a:fontRef idx="minor">
          <a:schemeClr val="tx1"/>
        </a:fontRef>
      </a:style>
    </a:lnDef>
    <a:txDef>
      <a:spPr>
        <a:solidFill>
          <a:srgbClr val="FFFF00">
            <a:alpha val="50000"/>
          </a:srgbClr>
        </a:solidFill>
        <a:ln w="38100"/>
      </a:spPr>
      <a:bodyPr wrap="square" rtlCol="0">
        <a:spAutoFit/>
      </a:bodyPr>
      <a:lstStyle>
        <a:defPPr>
          <a:defRPr sz="1400" dirty="0" smtClean="0"/>
        </a:defPPr>
      </a:lstStyle>
      <a:style>
        <a:lnRef idx="2">
          <a:schemeClr val="accent2"/>
        </a:lnRef>
        <a:fillRef idx="1">
          <a:schemeClr val="lt1"/>
        </a:fillRef>
        <a:effectRef idx="0">
          <a:schemeClr val="accent2"/>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1322</Words>
  <Application>Microsoft Office PowerPoint</Application>
  <PresentationFormat>Widescreen</PresentationFormat>
  <Paragraphs>62</Paragraphs>
  <Slides>28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Cowan,Ann</dc:creator>
  <cp:lastModifiedBy>Cowan,Ann</cp:lastModifiedBy>
  <cp:revision>2</cp:revision>
  <dcterms:created xsi:type="dcterms:W3CDTF">2022-09-13T14:53:08Z</dcterms:created>
  <dcterms:modified xsi:type="dcterms:W3CDTF">2022-09-13T14:56:22Z</dcterms:modified>
</cp:coreProperties>
</file>